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wmf"/><Relationship Id="rId1" Type="http://schemas.openxmlformats.org/officeDocument/2006/relationships/image" Target="../media/image5.emf"/><Relationship Id="rId4"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A4DE9-3A6E-46F9-AC71-2DD34878FE4D}" type="datetimeFigureOut">
              <a:rPr lang="en-US" smtClean="0"/>
              <a:t>4/4/2013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3140D-A977-4588-87BC-9FA3236CFD35}" type="slidenum">
              <a:rPr lang="en-US" smtClean="0"/>
              <a:t>‹#›</a:t>
            </a:fld>
            <a:endParaRPr lang="en-US"/>
          </a:p>
        </p:txBody>
      </p:sp>
    </p:spTree>
    <p:extLst>
      <p:ext uri="{BB962C8B-B14F-4D97-AF65-F5344CB8AC3E}">
        <p14:creationId xmlns:p14="http://schemas.microsoft.com/office/powerpoint/2010/main" val="63591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Rot="1" noChangeAspect="1" noChangeArrowheads="1" noTextEdit="1"/>
          </p:cNvSpPr>
          <p:nvPr>
            <p:ph type="sldImg"/>
          </p:nvPr>
        </p:nvSpPr>
        <p:spPr>
          <a:xfrm>
            <a:off x="1166045" y="689208"/>
            <a:ext cx="4535129" cy="3429000"/>
          </a:xfrm>
          <a:ln/>
        </p:spPr>
      </p:sp>
      <p:sp>
        <p:nvSpPr>
          <p:cNvPr id="417795" name="Rectangle 3"/>
          <p:cNvSpPr>
            <a:spLocks noGrp="1" noChangeArrowheads="1"/>
          </p:cNvSpPr>
          <p:nvPr>
            <p:ph type="body" idx="1"/>
          </p:nvPr>
        </p:nvSpPr>
        <p:spPr>
          <a:xfrm>
            <a:off x="686723" y="4344330"/>
            <a:ext cx="5484556" cy="4110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2" tIns="46183" rIns="92362" bIns="46183"/>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Rot="1" noChangeAspect="1" noChangeArrowheads="1" noTextEdit="1"/>
          </p:cNvSpPr>
          <p:nvPr>
            <p:ph type="sldImg"/>
          </p:nvPr>
        </p:nvSpPr>
        <p:spPr>
          <a:xfrm>
            <a:off x="1147763" y="688975"/>
            <a:ext cx="4572000" cy="3429000"/>
          </a:xfrm>
          <a:ln/>
        </p:spPr>
      </p:sp>
      <p:sp>
        <p:nvSpPr>
          <p:cNvPr id="432131" name="Rectangle 3"/>
          <p:cNvSpPr>
            <a:spLocks noGrp="1" noChangeArrowheads="1"/>
          </p:cNvSpPr>
          <p:nvPr>
            <p:ph type="body" idx="1"/>
          </p:nvPr>
        </p:nvSpPr>
        <p:spPr>
          <a:xfrm>
            <a:off x="686723" y="4344330"/>
            <a:ext cx="5484556" cy="4110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2" tIns="46183" rIns="92362" bIns="46183"/>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a:ln/>
        </p:spPr>
      </p:sp>
      <p:sp>
        <p:nvSpPr>
          <p:cNvPr id="418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8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3100">
                <a:solidFill>
                  <a:schemeClr val="tx1"/>
                </a:solidFill>
                <a:latin typeface="Palatino" pitchFamily="18" charset="0"/>
              </a:defRPr>
            </a:lvl1pPr>
            <a:lvl2pPr marL="722296" indent="-277806" defTabSz="913674" eaLnBrk="0" hangingPunct="0">
              <a:defRPr sz="3100">
                <a:solidFill>
                  <a:schemeClr val="tx1"/>
                </a:solidFill>
                <a:latin typeface="Palatino" pitchFamily="18" charset="0"/>
              </a:defRPr>
            </a:lvl2pPr>
            <a:lvl3pPr marL="1111225" indent="-222245" defTabSz="913674" eaLnBrk="0" hangingPunct="0">
              <a:defRPr sz="3100">
                <a:solidFill>
                  <a:schemeClr val="tx1"/>
                </a:solidFill>
                <a:latin typeface="Palatino" pitchFamily="18" charset="0"/>
              </a:defRPr>
            </a:lvl3pPr>
            <a:lvl4pPr marL="1555714" indent="-222245" defTabSz="913674" eaLnBrk="0" hangingPunct="0">
              <a:defRPr sz="3100">
                <a:solidFill>
                  <a:schemeClr val="tx1"/>
                </a:solidFill>
                <a:latin typeface="Palatino" pitchFamily="18" charset="0"/>
              </a:defRPr>
            </a:lvl4pPr>
            <a:lvl5pPr marL="2000204" indent="-222245" defTabSz="913674" eaLnBrk="0" hangingPunct="0">
              <a:defRPr sz="3100">
                <a:solidFill>
                  <a:schemeClr val="tx1"/>
                </a:solidFill>
                <a:latin typeface="Palatino" pitchFamily="18" charset="0"/>
              </a:defRPr>
            </a:lvl5pPr>
            <a:lvl6pPr marL="244469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6pPr>
            <a:lvl7pPr marL="288918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7pPr>
            <a:lvl8pPr marL="333367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8pPr>
            <a:lvl9pPr marL="377816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9pPr>
          </a:lstStyle>
          <a:p>
            <a:pPr eaLnBrk="1" hangingPunct="1"/>
            <a:fld id="{0067D191-572F-4108-BF8C-7344ABB18C11}" type="slidenum">
              <a:rPr lang="en-US" sz="1200">
                <a:solidFill>
                  <a:srgbClr val="000000"/>
                </a:solidFill>
                <a:latin typeface="Arial" pitchFamily="34" charset="0"/>
              </a:rPr>
              <a:pPr eaLnBrk="1" hangingPunct="1"/>
              <a:t>4</a:t>
            </a:fld>
            <a:endParaRPr lang="en-US" sz="1200">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Slide Image Placeholder 1"/>
          <p:cNvSpPr>
            <a:spLocks noGrp="1" noRot="1" noChangeAspect="1" noTextEdit="1"/>
          </p:cNvSpPr>
          <p:nvPr>
            <p:ph type="sldImg"/>
          </p:nvPr>
        </p:nvSpPr>
        <p:spPr>
          <a:ln/>
        </p:spPr>
      </p:sp>
      <p:sp>
        <p:nvSpPr>
          <p:cNvPr id="419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19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3100">
                <a:solidFill>
                  <a:schemeClr val="tx1"/>
                </a:solidFill>
                <a:latin typeface="Palatino" pitchFamily="18" charset="0"/>
              </a:defRPr>
            </a:lvl1pPr>
            <a:lvl2pPr marL="722296" indent="-277806" defTabSz="913674" eaLnBrk="0" hangingPunct="0">
              <a:defRPr sz="3100">
                <a:solidFill>
                  <a:schemeClr val="tx1"/>
                </a:solidFill>
                <a:latin typeface="Palatino" pitchFamily="18" charset="0"/>
              </a:defRPr>
            </a:lvl2pPr>
            <a:lvl3pPr marL="1111225" indent="-222245" defTabSz="913674" eaLnBrk="0" hangingPunct="0">
              <a:defRPr sz="3100">
                <a:solidFill>
                  <a:schemeClr val="tx1"/>
                </a:solidFill>
                <a:latin typeface="Palatino" pitchFamily="18" charset="0"/>
              </a:defRPr>
            </a:lvl3pPr>
            <a:lvl4pPr marL="1555714" indent="-222245" defTabSz="913674" eaLnBrk="0" hangingPunct="0">
              <a:defRPr sz="3100">
                <a:solidFill>
                  <a:schemeClr val="tx1"/>
                </a:solidFill>
                <a:latin typeface="Palatino" pitchFamily="18" charset="0"/>
              </a:defRPr>
            </a:lvl4pPr>
            <a:lvl5pPr marL="2000204" indent="-222245" defTabSz="913674" eaLnBrk="0" hangingPunct="0">
              <a:defRPr sz="3100">
                <a:solidFill>
                  <a:schemeClr val="tx1"/>
                </a:solidFill>
                <a:latin typeface="Palatino" pitchFamily="18" charset="0"/>
              </a:defRPr>
            </a:lvl5pPr>
            <a:lvl6pPr marL="244469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6pPr>
            <a:lvl7pPr marL="288918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7pPr>
            <a:lvl8pPr marL="333367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8pPr>
            <a:lvl9pPr marL="377816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9pPr>
          </a:lstStyle>
          <a:p>
            <a:pPr eaLnBrk="1" hangingPunct="1"/>
            <a:fld id="{839EC43A-98BF-4D6C-9662-CB51245CD4DB}" type="slidenum">
              <a:rPr lang="en-US" sz="1200">
                <a:solidFill>
                  <a:srgbClr val="000000"/>
                </a:solidFill>
                <a:latin typeface="Arial" pitchFamily="34" charset="0"/>
              </a:rPr>
              <a:pPr eaLnBrk="1" hangingPunct="1"/>
              <a:t>5</a:t>
            </a:fld>
            <a:endParaRPr lang="en-US" sz="1200">
              <a:solidFill>
                <a:srgbClr val="000000"/>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Always hear expression  “Instructional Leader” – It is THE most important part of the job.  To see real improvement in student achievement, as Schmoker says so bluntly – “It’s About Teaching, Stupid.”  On some educational issues, research is divided.  On the impact of instruction, the evidence is indisputable.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xfrm>
            <a:off x="1166045" y="689208"/>
            <a:ext cx="4535129" cy="3429000"/>
          </a:xfrm>
          <a:ln/>
        </p:spPr>
      </p:sp>
      <p:sp>
        <p:nvSpPr>
          <p:cNvPr id="421891" name="Rectangle 3"/>
          <p:cNvSpPr>
            <a:spLocks noGrp="1" noChangeArrowheads="1"/>
          </p:cNvSpPr>
          <p:nvPr>
            <p:ph type="body" idx="1"/>
          </p:nvPr>
        </p:nvSpPr>
        <p:spPr>
          <a:xfrm>
            <a:off x="686723" y="4344330"/>
            <a:ext cx="5484556" cy="4110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2" tIns="46183" rIns="92362" bIns="46183"/>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Slide Image Placeholder 1"/>
          <p:cNvSpPr>
            <a:spLocks noGrp="1" noRot="1" noChangeAspect="1" noTextEdit="1"/>
          </p:cNvSpPr>
          <p:nvPr>
            <p:ph type="sldImg"/>
          </p:nvPr>
        </p:nvSpPr>
        <p:spPr>
          <a:ln/>
        </p:spPr>
      </p:sp>
      <p:sp>
        <p:nvSpPr>
          <p:cNvPr id="422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22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3100">
                <a:solidFill>
                  <a:schemeClr val="tx1"/>
                </a:solidFill>
                <a:latin typeface="Palatino" pitchFamily="18" charset="0"/>
              </a:defRPr>
            </a:lvl1pPr>
            <a:lvl2pPr marL="722296" indent="-277806" defTabSz="913674" eaLnBrk="0" hangingPunct="0">
              <a:defRPr sz="3100">
                <a:solidFill>
                  <a:schemeClr val="tx1"/>
                </a:solidFill>
                <a:latin typeface="Palatino" pitchFamily="18" charset="0"/>
              </a:defRPr>
            </a:lvl2pPr>
            <a:lvl3pPr marL="1111225" indent="-222245" defTabSz="913674" eaLnBrk="0" hangingPunct="0">
              <a:defRPr sz="3100">
                <a:solidFill>
                  <a:schemeClr val="tx1"/>
                </a:solidFill>
                <a:latin typeface="Palatino" pitchFamily="18" charset="0"/>
              </a:defRPr>
            </a:lvl3pPr>
            <a:lvl4pPr marL="1555714" indent="-222245" defTabSz="913674" eaLnBrk="0" hangingPunct="0">
              <a:defRPr sz="3100">
                <a:solidFill>
                  <a:schemeClr val="tx1"/>
                </a:solidFill>
                <a:latin typeface="Palatino" pitchFamily="18" charset="0"/>
              </a:defRPr>
            </a:lvl4pPr>
            <a:lvl5pPr marL="2000204" indent="-222245" defTabSz="913674" eaLnBrk="0" hangingPunct="0">
              <a:defRPr sz="3100">
                <a:solidFill>
                  <a:schemeClr val="tx1"/>
                </a:solidFill>
                <a:latin typeface="Palatino" pitchFamily="18" charset="0"/>
              </a:defRPr>
            </a:lvl5pPr>
            <a:lvl6pPr marL="244469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6pPr>
            <a:lvl7pPr marL="288918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7pPr>
            <a:lvl8pPr marL="333367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8pPr>
            <a:lvl9pPr marL="377816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9pPr>
          </a:lstStyle>
          <a:p>
            <a:pPr eaLnBrk="1" hangingPunct="1"/>
            <a:fld id="{F2E0A193-C848-4050-845B-E8F03270A1C0}" type="slidenum">
              <a:rPr lang="en-US" sz="1200">
                <a:solidFill>
                  <a:srgbClr val="000000"/>
                </a:solidFill>
                <a:latin typeface="Arial" pitchFamily="34" charset="0"/>
              </a:rPr>
              <a:pPr eaLnBrk="1" hangingPunct="1"/>
              <a:t>8</a:t>
            </a:fld>
            <a:endParaRPr lang="en-US" sz="1200">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Slide Image Placeholder 1"/>
          <p:cNvSpPr>
            <a:spLocks noGrp="1" noRot="1" noChangeAspect="1" noTextEdit="1"/>
          </p:cNvSpPr>
          <p:nvPr>
            <p:ph type="sldImg"/>
          </p:nvPr>
        </p:nvSpPr>
        <p:spPr>
          <a:ln/>
        </p:spPr>
      </p:sp>
      <p:sp>
        <p:nvSpPr>
          <p:cNvPr id="424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24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3100">
                <a:solidFill>
                  <a:schemeClr val="tx1"/>
                </a:solidFill>
                <a:latin typeface="Palatino" pitchFamily="18" charset="0"/>
              </a:defRPr>
            </a:lvl1pPr>
            <a:lvl2pPr marL="722296" indent="-277806" defTabSz="913674" eaLnBrk="0" hangingPunct="0">
              <a:defRPr sz="3100">
                <a:solidFill>
                  <a:schemeClr val="tx1"/>
                </a:solidFill>
                <a:latin typeface="Palatino" pitchFamily="18" charset="0"/>
              </a:defRPr>
            </a:lvl2pPr>
            <a:lvl3pPr marL="1111225" indent="-222245" defTabSz="913674" eaLnBrk="0" hangingPunct="0">
              <a:defRPr sz="3100">
                <a:solidFill>
                  <a:schemeClr val="tx1"/>
                </a:solidFill>
                <a:latin typeface="Palatino" pitchFamily="18" charset="0"/>
              </a:defRPr>
            </a:lvl3pPr>
            <a:lvl4pPr marL="1555714" indent="-222245" defTabSz="913674" eaLnBrk="0" hangingPunct="0">
              <a:defRPr sz="3100">
                <a:solidFill>
                  <a:schemeClr val="tx1"/>
                </a:solidFill>
                <a:latin typeface="Palatino" pitchFamily="18" charset="0"/>
              </a:defRPr>
            </a:lvl4pPr>
            <a:lvl5pPr marL="2000204" indent="-222245" defTabSz="913674" eaLnBrk="0" hangingPunct="0">
              <a:defRPr sz="3100">
                <a:solidFill>
                  <a:schemeClr val="tx1"/>
                </a:solidFill>
                <a:latin typeface="Palatino" pitchFamily="18" charset="0"/>
              </a:defRPr>
            </a:lvl5pPr>
            <a:lvl6pPr marL="244469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6pPr>
            <a:lvl7pPr marL="288918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7pPr>
            <a:lvl8pPr marL="333367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8pPr>
            <a:lvl9pPr marL="377816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9pPr>
          </a:lstStyle>
          <a:p>
            <a:pPr eaLnBrk="1" hangingPunct="1"/>
            <a:fld id="{9CA2CB25-5F82-4D7F-83D9-DBC82A3421EA}" type="slidenum">
              <a:rPr lang="en-US" sz="1200">
                <a:solidFill>
                  <a:srgbClr val="000000"/>
                </a:solidFill>
                <a:latin typeface="Arial" pitchFamily="34" charset="0"/>
              </a:rPr>
              <a:pPr eaLnBrk="1" hangingPunct="1"/>
              <a:t>9</a:t>
            </a:fld>
            <a:endParaRPr lang="en-US" sz="1200">
              <a:solidFill>
                <a:srgbClr val="000000"/>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Rot="1" noChangeAspect="1" noChangeArrowheads="1" noTextEdit="1"/>
          </p:cNvSpPr>
          <p:nvPr>
            <p:ph type="sldImg"/>
          </p:nvPr>
        </p:nvSpPr>
        <p:spPr>
          <a:xfrm>
            <a:off x="1166045" y="689208"/>
            <a:ext cx="4535129" cy="3429000"/>
          </a:xfrm>
          <a:ln/>
        </p:spPr>
      </p:sp>
      <p:sp>
        <p:nvSpPr>
          <p:cNvPr id="430083" name="Rectangle 3"/>
          <p:cNvSpPr>
            <a:spLocks noGrp="1" noChangeArrowheads="1"/>
          </p:cNvSpPr>
          <p:nvPr>
            <p:ph type="body" idx="1"/>
          </p:nvPr>
        </p:nvSpPr>
        <p:spPr>
          <a:xfrm>
            <a:off x="686723" y="4344330"/>
            <a:ext cx="5484556" cy="4110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2" tIns="46183" rIns="92362" bIns="46183"/>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Slide Image Placeholder 1"/>
          <p:cNvSpPr>
            <a:spLocks noGrp="1" noRot="1" noChangeAspect="1" noTextEdit="1"/>
          </p:cNvSpPr>
          <p:nvPr>
            <p:ph type="sldImg"/>
          </p:nvPr>
        </p:nvSpPr>
        <p:spPr>
          <a:ln/>
        </p:spPr>
      </p:sp>
      <p:sp>
        <p:nvSpPr>
          <p:cNvPr id="431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31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3100">
                <a:solidFill>
                  <a:schemeClr val="tx1"/>
                </a:solidFill>
                <a:latin typeface="Palatino" pitchFamily="18" charset="0"/>
              </a:defRPr>
            </a:lvl1pPr>
            <a:lvl2pPr marL="722296" indent="-277806" defTabSz="913674" eaLnBrk="0" hangingPunct="0">
              <a:defRPr sz="3100">
                <a:solidFill>
                  <a:schemeClr val="tx1"/>
                </a:solidFill>
                <a:latin typeface="Palatino" pitchFamily="18" charset="0"/>
              </a:defRPr>
            </a:lvl2pPr>
            <a:lvl3pPr marL="1111225" indent="-222245" defTabSz="913674" eaLnBrk="0" hangingPunct="0">
              <a:defRPr sz="3100">
                <a:solidFill>
                  <a:schemeClr val="tx1"/>
                </a:solidFill>
                <a:latin typeface="Palatino" pitchFamily="18" charset="0"/>
              </a:defRPr>
            </a:lvl3pPr>
            <a:lvl4pPr marL="1555714" indent="-222245" defTabSz="913674" eaLnBrk="0" hangingPunct="0">
              <a:defRPr sz="3100">
                <a:solidFill>
                  <a:schemeClr val="tx1"/>
                </a:solidFill>
                <a:latin typeface="Palatino" pitchFamily="18" charset="0"/>
              </a:defRPr>
            </a:lvl4pPr>
            <a:lvl5pPr marL="2000204" indent="-222245" defTabSz="913674" eaLnBrk="0" hangingPunct="0">
              <a:defRPr sz="3100">
                <a:solidFill>
                  <a:schemeClr val="tx1"/>
                </a:solidFill>
                <a:latin typeface="Palatino" pitchFamily="18" charset="0"/>
              </a:defRPr>
            </a:lvl5pPr>
            <a:lvl6pPr marL="244469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6pPr>
            <a:lvl7pPr marL="288918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7pPr>
            <a:lvl8pPr marL="333367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8pPr>
            <a:lvl9pPr marL="3778164" indent="-222245" defTabSz="913674" eaLnBrk="0" fontAlgn="base" hangingPunct="0">
              <a:spcBef>
                <a:spcPct val="20000"/>
              </a:spcBef>
              <a:spcAft>
                <a:spcPct val="0"/>
              </a:spcAft>
              <a:buClr>
                <a:srgbClr val="75914D"/>
              </a:buClr>
              <a:buChar char="•"/>
              <a:defRPr sz="3100">
                <a:solidFill>
                  <a:schemeClr val="tx1"/>
                </a:solidFill>
                <a:latin typeface="Palatino" pitchFamily="18" charset="0"/>
              </a:defRPr>
            </a:lvl9pPr>
          </a:lstStyle>
          <a:p>
            <a:pPr eaLnBrk="1" hangingPunct="1"/>
            <a:fld id="{8235867D-7C85-4252-B28C-BD8874804017}" type="slidenum">
              <a:rPr lang="en-US" sz="1200">
                <a:solidFill>
                  <a:srgbClr val="000000"/>
                </a:solidFill>
                <a:latin typeface="Arial" pitchFamily="34" charset="0"/>
              </a:rPr>
              <a:pPr eaLnBrk="1" hangingPunct="1"/>
              <a:t>11</a:t>
            </a:fld>
            <a:endParaRPr lang="en-US" sz="1200">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6B3C92-CC50-4ACE-8C48-AE5EDF249467}"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222293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B3C92-CC50-4ACE-8C48-AE5EDF249467}"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53445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B3C92-CC50-4ACE-8C48-AE5EDF249467}"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143202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B3C92-CC50-4ACE-8C48-AE5EDF249467}"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2180212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3C92-CC50-4ACE-8C48-AE5EDF249467}"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280438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6B3C92-CC50-4ACE-8C48-AE5EDF249467}" type="datetimeFigureOut">
              <a:rPr lang="en-US" smtClean="0"/>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224330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6B3C92-CC50-4ACE-8C48-AE5EDF249467}" type="datetimeFigureOut">
              <a:rPr lang="en-US" smtClean="0"/>
              <a:t>4/4/2013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382135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6B3C92-CC50-4ACE-8C48-AE5EDF249467}" type="datetimeFigureOut">
              <a:rPr lang="en-US" smtClean="0"/>
              <a:t>4/4/2013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199803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B3C92-CC50-4ACE-8C48-AE5EDF249467}" type="datetimeFigureOut">
              <a:rPr lang="en-US" smtClean="0"/>
              <a:t>4/4/2013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39570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B3C92-CC50-4ACE-8C48-AE5EDF249467}" type="datetimeFigureOut">
              <a:rPr lang="en-US" smtClean="0"/>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352641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B3C92-CC50-4ACE-8C48-AE5EDF249467}" type="datetimeFigureOut">
              <a:rPr lang="en-US" smtClean="0"/>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D8968-B270-4663-82BB-961FFDDA40A2}" type="slidenum">
              <a:rPr lang="en-US" smtClean="0"/>
              <a:t>‹#›</a:t>
            </a:fld>
            <a:endParaRPr lang="en-US"/>
          </a:p>
        </p:txBody>
      </p:sp>
    </p:spTree>
    <p:extLst>
      <p:ext uri="{BB962C8B-B14F-4D97-AF65-F5344CB8AC3E}">
        <p14:creationId xmlns:p14="http://schemas.microsoft.com/office/powerpoint/2010/main" val="65907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B3C92-CC50-4ACE-8C48-AE5EDF249467}" type="datetimeFigureOut">
              <a:rPr lang="en-US" smtClean="0"/>
              <a:t>4/4/2013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D8968-B270-4663-82BB-961FFDDA40A2}" type="slidenum">
              <a:rPr lang="en-US" smtClean="0"/>
              <a:t>‹#›</a:t>
            </a:fld>
            <a:endParaRPr lang="en-US"/>
          </a:p>
        </p:txBody>
      </p:sp>
    </p:spTree>
    <p:extLst>
      <p:ext uri="{BB962C8B-B14F-4D97-AF65-F5344CB8AC3E}">
        <p14:creationId xmlns:p14="http://schemas.microsoft.com/office/powerpoint/2010/main" val="903998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emf"/><Relationship Id="rId5" Type="http://schemas.openxmlformats.org/officeDocument/2006/relationships/image" Target="../media/image5.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PLC SPRING FORUM 2013</a:t>
            </a:r>
            <a:br>
              <a:rPr lang="en-US" dirty="0" smtClean="0"/>
            </a:br>
            <a:r>
              <a:rPr lang="en-US" sz="2800" dirty="0" smtClean="0"/>
              <a:t> </a:t>
            </a:r>
            <a:endParaRPr lang="en-US" dirty="0"/>
          </a:p>
        </p:txBody>
      </p:sp>
      <p:sp>
        <p:nvSpPr>
          <p:cNvPr id="4" name="Subtitle 3"/>
          <p:cNvSpPr>
            <a:spLocks noGrp="1"/>
          </p:cNvSpPr>
          <p:nvPr>
            <p:ph type="subTitle" idx="1"/>
          </p:nvPr>
        </p:nvSpPr>
        <p:spPr/>
        <p:txBody>
          <a:bodyPr/>
          <a:lstStyle/>
          <a:p>
            <a:r>
              <a:rPr lang="en-US" dirty="0" smtClean="0"/>
              <a:t>Creating a Culture to Improve Student Performance</a:t>
            </a:r>
            <a:endParaRPr lang="en-US" dirty="0"/>
          </a:p>
        </p:txBody>
      </p:sp>
    </p:spTree>
    <p:extLst>
      <p:ext uri="{BB962C8B-B14F-4D97-AF65-F5344CB8AC3E}">
        <p14:creationId xmlns:p14="http://schemas.microsoft.com/office/powerpoint/2010/main" val="117056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idx="4294967295"/>
          </p:nvPr>
        </p:nvSpPr>
        <p:spPr>
          <a:xfrm>
            <a:off x="0" y="304800"/>
            <a:ext cx="9144000" cy="1143000"/>
          </a:xfrm>
        </p:spPr>
        <p:txBody>
          <a:bodyPr/>
          <a:lstStyle/>
          <a:p>
            <a:pPr eaLnBrk="1" hangingPunct="1"/>
            <a:r>
              <a:rPr lang="en-US" smtClean="0">
                <a:solidFill>
                  <a:schemeClr val="tx1"/>
                </a:solidFill>
              </a:rPr>
              <a:t>The Leadership It Takes</a:t>
            </a:r>
          </a:p>
        </p:txBody>
      </p:sp>
      <p:sp>
        <p:nvSpPr>
          <p:cNvPr id="369667" name="Rectangle 3"/>
          <p:cNvSpPr>
            <a:spLocks noGrp="1" noChangeArrowheads="1"/>
          </p:cNvSpPr>
          <p:nvPr>
            <p:ph type="body" idx="4294967295"/>
          </p:nvPr>
        </p:nvSpPr>
        <p:spPr>
          <a:xfrm>
            <a:off x="457200" y="1371600"/>
            <a:ext cx="8229600" cy="4602163"/>
          </a:xfrm>
        </p:spPr>
        <p:txBody>
          <a:bodyPr/>
          <a:lstStyle/>
          <a:p>
            <a:pPr eaLnBrk="1" hangingPunct="1"/>
            <a:r>
              <a:rPr lang="en-US" b="1" smtClean="0"/>
              <a:t>Clear, Shared Conceptions of Effective Instruction: </a:t>
            </a:r>
          </a:p>
          <a:p>
            <a:pPr eaLnBrk="1" hangingPunct="1">
              <a:buFontTx/>
              <a:buNone/>
            </a:pPr>
            <a:r>
              <a:rPr lang="en-US" smtClean="0"/>
              <a:t>   </a:t>
            </a:r>
            <a:endParaRPr lang="en-US" sz="2000" smtClean="0"/>
          </a:p>
          <a:p>
            <a:pPr eaLnBrk="1" hangingPunct="1">
              <a:buFontTx/>
              <a:buNone/>
            </a:pPr>
            <a:r>
              <a:rPr lang="en-US" smtClean="0"/>
              <a:t>   The district identifies key ideas concerning effective instructional and supervisory practice and works to establish them as a “common language” for approaching instructional improvement. </a:t>
            </a:r>
          </a:p>
          <a:p>
            <a:pPr eaLnBrk="1" hangingPunct="1"/>
            <a:endParaRPr lang="en-US" smtClean="0"/>
          </a:p>
        </p:txBody>
      </p:sp>
      <p:sp>
        <p:nvSpPr>
          <p:cNvPr id="369668" name="Rectangle 4"/>
          <p:cNvSpPr>
            <a:spLocks noChangeArrowheads="1"/>
          </p:cNvSpPr>
          <p:nvPr/>
        </p:nvSpPr>
        <p:spPr bwMode="auto">
          <a:xfrm>
            <a:off x="3068638" y="5791200"/>
            <a:ext cx="58959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fontAlgn="base" hangingPunct="0">
              <a:spcBef>
                <a:spcPct val="50000"/>
              </a:spcBef>
              <a:spcAft>
                <a:spcPct val="0"/>
              </a:spcAft>
            </a:pPr>
            <a:r>
              <a:rPr lang="en-US" sz="2200">
                <a:solidFill>
                  <a:srgbClr val="000000"/>
                </a:solidFill>
                <a:latin typeface="Tahoma" pitchFamily="34" charset="0"/>
              </a:rPr>
              <a:t>Ron Ferguson, “Closing the Achievement Gap”</a:t>
            </a:r>
          </a:p>
        </p:txBody>
      </p:sp>
    </p:spTree>
    <p:extLst>
      <p:ext uri="{BB962C8B-B14F-4D97-AF65-F5344CB8AC3E}">
        <p14:creationId xmlns:p14="http://schemas.microsoft.com/office/powerpoint/2010/main" val="1693727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idx="1"/>
          </p:nvPr>
        </p:nvSpPr>
        <p:spPr>
          <a:xfrm>
            <a:off x="381000" y="2057400"/>
            <a:ext cx="8305800" cy="3810000"/>
          </a:xfrm>
        </p:spPr>
        <p:txBody>
          <a:bodyPr/>
          <a:lstStyle/>
          <a:p>
            <a:pPr>
              <a:lnSpc>
                <a:spcPct val="90000"/>
              </a:lnSpc>
              <a:buFont typeface="Wingdings" pitchFamily="2" charset="2"/>
              <a:buNone/>
            </a:pPr>
            <a:endParaRPr lang="en-US" sz="500" smtClean="0">
              <a:solidFill>
                <a:srgbClr val="C00C0C"/>
              </a:solidFill>
            </a:endParaRPr>
          </a:p>
          <a:p>
            <a:pPr>
              <a:lnSpc>
                <a:spcPct val="90000"/>
              </a:lnSpc>
              <a:buFont typeface="Wingdings" pitchFamily="2" charset="2"/>
              <a:buNone/>
            </a:pPr>
            <a:r>
              <a:rPr lang="en-US" sz="3600" smtClean="0">
                <a:solidFill>
                  <a:srgbClr val="000000"/>
                </a:solidFill>
                <a:latin typeface="Palatino Linotype" pitchFamily="18" charset="0"/>
              </a:rPr>
              <a:t>…identifies key ideas concerning effective instruction and supervisory practice and works to establish them as a “common language” </a:t>
            </a:r>
            <a:endParaRPr lang="en-US" sz="2800" smtClean="0">
              <a:solidFill>
                <a:srgbClr val="000000"/>
              </a:solidFill>
              <a:latin typeface="Palatino Linotype" pitchFamily="18" charset="0"/>
            </a:endParaRPr>
          </a:p>
          <a:p>
            <a:pPr algn="ctr">
              <a:lnSpc>
                <a:spcPct val="90000"/>
              </a:lnSpc>
              <a:buFont typeface="Wingdings" pitchFamily="2" charset="2"/>
              <a:buNone/>
            </a:pPr>
            <a:r>
              <a:rPr lang="en-US" sz="2800" smtClean="0">
                <a:solidFill>
                  <a:srgbClr val="000000"/>
                </a:solidFill>
                <a:latin typeface="Palatino Linotype" pitchFamily="18" charset="0"/>
              </a:rPr>
              <a:t>	</a:t>
            </a:r>
            <a:r>
              <a:rPr lang="en-US" sz="4400" smtClean="0">
                <a:solidFill>
                  <a:srgbClr val="000000"/>
                </a:solidFill>
                <a:latin typeface="Palatino Linotype" pitchFamily="18" charset="0"/>
              </a:rPr>
              <a:t>For us this means:                  </a:t>
            </a:r>
            <a:r>
              <a:rPr lang="en-US" sz="5400" i="1" smtClean="0">
                <a:solidFill>
                  <a:srgbClr val="000000"/>
                </a:solidFill>
              </a:rPr>
              <a:t>We ALL do it THIS way!</a:t>
            </a:r>
            <a:endParaRPr lang="en-US" sz="5400" i="1" smtClean="0"/>
          </a:p>
        </p:txBody>
      </p:sp>
      <p:sp>
        <p:nvSpPr>
          <p:cNvPr id="37892" name="Title 5"/>
          <p:cNvSpPr>
            <a:spLocks noGrp="1"/>
          </p:cNvSpPr>
          <p:nvPr>
            <p:ph type="title"/>
          </p:nvPr>
        </p:nvSpPr>
        <p:spPr>
          <a:xfrm>
            <a:off x="457200" y="381000"/>
            <a:ext cx="7467600" cy="1447800"/>
          </a:xfrm>
        </p:spPr>
        <p:txBody>
          <a:bodyPr>
            <a:normAutofit fontScale="90000"/>
          </a:bodyPr>
          <a:lstStyle/>
          <a:p>
            <a:pPr>
              <a:defRPr/>
            </a:pPr>
            <a:r>
              <a:rPr lang="en-US" sz="3500" b="1" dirty="0" smtClean="0">
                <a:solidFill>
                  <a:srgbClr val="000000"/>
                </a:solidFill>
                <a:latin typeface="Palatino Linotype"/>
                <a:ea typeface="+mn-ea"/>
                <a:cs typeface="+mn-cs"/>
              </a:rPr>
              <a:t>Leadership That Provides a Clear, Shared Conception of Effective Instruction</a:t>
            </a:r>
            <a:endParaRPr lang="en-US" sz="3500" dirty="0" smtClean="0">
              <a:solidFill>
                <a:schemeClr val="tx1"/>
              </a:solidFill>
            </a:endParaRPr>
          </a:p>
        </p:txBody>
      </p:sp>
      <p:pic>
        <p:nvPicPr>
          <p:cNvPr id="371717" name="Picture 5" descr="C:\Documents and Settings\sharonrwolder\Desktop\ICLE logo standard 4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248400"/>
            <a:ext cx="3200400" cy="381000"/>
          </a:xfrm>
          <a:prstGeom prst="rect">
            <a:avLst/>
          </a:prstGeom>
          <a:solidFill>
            <a:schemeClr val="bg1"/>
          </a:solidFill>
          <a:ln w="9525">
            <a:solidFill>
              <a:schemeClr val="accent1"/>
            </a:solidFill>
            <a:miter lim="800000"/>
            <a:headEnd/>
            <a:tailEnd/>
          </a:ln>
        </p:spPr>
      </p:pic>
    </p:spTree>
    <p:extLst>
      <p:ext uri="{BB962C8B-B14F-4D97-AF65-F5344CB8AC3E}">
        <p14:creationId xmlns:p14="http://schemas.microsoft.com/office/powerpoint/2010/main" val="809651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idx="4294967295"/>
          </p:nvPr>
        </p:nvSpPr>
        <p:spPr>
          <a:xfrm>
            <a:off x="0" y="152400"/>
            <a:ext cx="9144000" cy="1143000"/>
          </a:xfrm>
        </p:spPr>
        <p:txBody>
          <a:bodyPr/>
          <a:lstStyle/>
          <a:p>
            <a:pPr eaLnBrk="1" hangingPunct="1"/>
            <a:r>
              <a:rPr lang="en-US" smtClean="0">
                <a:solidFill>
                  <a:schemeClr val="tx1"/>
                </a:solidFill>
              </a:rPr>
              <a:t>The Leadership It Takes</a:t>
            </a:r>
          </a:p>
        </p:txBody>
      </p:sp>
      <p:sp>
        <p:nvSpPr>
          <p:cNvPr id="372739" name="Rectangle 3"/>
          <p:cNvSpPr>
            <a:spLocks noGrp="1" noChangeArrowheads="1"/>
          </p:cNvSpPr>
          <p:nvPr>
            <p:ph type="body" idx="4294967295"/>
          </p:nvPr>
        </p:nvSpPr>
        <p:spPr>
          <a:xfrm>
            <a:off x="381000" y="1143000"/>
            <a:ext cx="8229600" cy="4754563"/>
          </a:xfrm>
        </p:spPr>
        <p:txBody>
          <a:bodyPr/>
          <a:lstStyle/>
          <a:p>
            <a:pPr indent="-279400" eaLnBrk="1" hangingPunct="1">
              <a:lnSpc>
                <a:spcPct val="80000"/>
              </a:lnSpc>
            </a:pPr>
            <a:r>
              <a:rPr lang="en-US" sz="2800" b="1" dirty="0" smtClean="0"/>
              <a:t>Organizational Structures and Personnel that Embody Capacity to Teach and Motivate Adults: </a:t>
            </a:r>
          </a:p>
          <a:p>
            <a:pPr indent="-279400" eaLnBrk="1" hangingPunct="1">
              <a:lnSpc>
                <a:spcPct val="80000"/>
              </a:lnSpc>
              <a:buFontTx/>
              <a:buNone/>
            </a:pPr>
            <a:r>
              <a:rPr lang="en-US" sz="2800" dirty="0" smtClean="0"/>
              <a:t>   The district must maintain routines and structures within which adult educators engage teachers and administrators in continuous improvement of instructional and supervisory practices. Coaching, observing, and sharing make it difficult for individuals to avoid the change process, and the push for adaptive change spurs resisters to leave their comfort zones or eventually depart from the district.</a:t>
            </a:r>
          </a:p>
          <a:p>
            <a:pPr indent="-279400" eaLnBrk="1" hangingPunct="1">
              <a:lnSpc>
                <a:spcPct val="80000"/>
              </a:lnSpc>
            </a:pPr>
            <a:endParaRPr lang="en-US" sz="2800" dirty="0" smtClean="0"/>
          </a:p>
        </p:txBody>
      </p:sp>
      <p:sp>
        <p:nvSpPr>
          <p:cNvPr id="372740" name="Rectangle 4"/>
          <p:cNvSpPr>
            <a:spLocks noChangeArrowheads="1"/>
          </p:cNvSpPr>
          <p:nvPr/>
        </p:nvSpPr>
        <p:spPr bwMode="auto">
          <a:xfrm>
            <a:off x="3448050" y="5715000"/>
            <a:ext cx="536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fontAlgn="base" hangingPunct="0">
              <a:spcBef>
                <a:spcPct val="50000"/>
              </a:spcBef>
              <a:spcAft>
                <a:spcPct val="0"/>
              </a:spcAft>
            </a:pPr>
            <a:r>
              <a:rPr lang="en-US" sz="2000">
                <a:solidFill>
                  <a:srgbClr val="000000"/>
                </a:solidFill>
                <a:latin typeface="Tahoma" pitchFamily="34" charset="0"/>
              </a:rPr>
              <a:t>Ron Ferguson, “Closing the Achievement Gap”</a:t>
            </a:r>
          </a:p>
        </p:txBody>
      </p:sp>
    </p:spTree>
    <p:extLst>
      <p:ext uri="{BB962C8B-B14F-4D97-AF65-F5344CB8AC3E}">
        <p14:creationId xmlns:p14="http://schemas.microsoft.com/office/powerpoint/2010/main" val="3295317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Line 3"/>
          <p:cNvSpPr>
            <a:spLocks noChangeShapeType="1"/>
          </p:cNvSpPr>
          <p:nvPr/>
        </p:nvSpPr>
        <p:spPr bwMode="auto">
          <a:xfrm flipH="1" flipV="1">
            <a:off x="4419600" y="2133600"/>
            <a:ext cx="180975" cy="3581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3043" name="Line 4"/>
          <p:cNvSpPr>
            <a:spLocks noChangeShapeType="1"/>
          </p:cNvSpPr>
          <p:nvPr/>
        </p:nvSpPr>
        <p:spPr bwMode="auto">
          <a:xfrm flipH="1" flipV="1">
            <a:off x="1981200" y="2895600"/>
            <a:ext cx="2133600" cy="2971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3044" name="Line 5"/>
          <p:cNvSpPr>
            <a:spLocks noChangeShapeType="1"/>
          </p:cNvSpPr>
          <p:nvPr/>
        </p:nvSpPr>
        <p:spPr bwMode="auto">
          <a:xfrm flipV="1">
            <a:off x="5029200" y="2819400"/>
            <a:ext cx="1981200" cy="320992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3045" name="Text Box 8"/>
          <p:cNvSpPr txBox="1">
            <a:spLocks noChangeArrowheads="1"/>
          </p:cNvSpPr>
          <p:nvPr/>
        </p:nvSpPr>
        <p:spPr bwMode="auto">
          <a:xfrm rot="-4392634">
            <a:off x="4050507" y="3307556"/>
            <a:ext cx="25479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Palatino" pitchFamily="18" charset="0"/>
              </a:defRPr>
            </a:lvl1pPr>
            <a:lvl2pPr marL="742950" indent="-285750" eaLnBrk="0" hangingPunct="0">
              <a:defRPr sz="3200">
                <a:solidFill>
                  <a:schemeClr val="tx1"/>
                </a:solidFill>
                <a:latin typeface="Palatino" pitchFamily="18" charset="0"/>
              </a:defRPr>
            </a:lvl2pPr>
            <a:lvl3pPr marL="1143000" indent="-228600" eaLnBrk="0" hangingPunct="0">
              <a:defRPr sz="3200">
                <a:solidFill>
                  <a:schemeClr val="tx1"/>
                </a:solidFill>
                <a:latin typeface="Palatino" pitchFamily="18" charset="0"/>
              </a:defRPr>
            </a:lvl3pPr>
            <a:lvl4pPr marL="1600200" indent="-228600" eaLnBrk="0" hangingPunct="0">
              <a:defRPr sz="3200">
                <a:solidFill>
                  <a:schemeClr val="tx1"/>
                </a:solidFill>
                <a:latin typeface="Palatino" pitchFamily="18" charset="0"/>
              </a:defRPr>
            </a:lvl4pPr>
            <a:lvl5pPr marL="2057400" indent="-228600" eaLnBrk="0" hangingPunct="0">
              <a:defRPr sz="3200">
                <a:solidFill>
                  <a:schemeClr val="tx1"/>
                </a:solidFill>
                <a:latin typeface="Palatino"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pitchFamily="18" charset="0"/>
              </a:defRPr>
            </a:lvl9pPr>
          </a:lstStyle>
          <a:p>
            <a:pPr eaLnBrk="1" hangingPunct="1">
              <a:spcBef>
                <a:spcPct val="0"/>
              </a:spcBef>
              <a:buClrTx/>
              <a:buFontTx/>
              <a:buNone/>
            </a:pPr>
            <a:r>
              <a:rPr lang="en-US" sz="1600">
                <a:solidFill>
                  <a:srgbClr val="FFFFFF"/>
                </a:solidFill>
                <a:latin typeface="Arial" pitchFamily="34" charset="0"/>
              </a:rPr>
              <a:t>Adjust the Organizational Structure</a:t>
            </a:r>
          </a:p>
        </p:txBody>
      </p:sp>
      <p:sp>
        <p:nvSpPr>
          <p:cNvPr id="343046" name="Text Box 9"/>
          <p:cNvSpPr txBox="1">
            <a:spLocks noChangeArrowheads="1"/>
          </p:cNvSpPr>
          <p:nvPr/>
        </p:nvSpPr>
        <p:spPr bwMode="auto">
          <a:xfrm rot="-2628472">
            <a:off x="5545138" y="4181475"/>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Palatino" pitchFamily="18" charset="0"/>
              </a:defRPr>
            </a:lvl1pPr>
            <a:lvl2pPr marL="742950" indent="-285750" eaLnBrk="0" hangingPunct="0">
              <a:defRPr sz="3200">
                <a:solidFill>
                  <a:schemeClr val="tx1"/>
                </a:solidFill>
                <a:latin typeface="Palatino" pitchFamily="18" charset="0"/>
              </a:defRPr>
            </a:lvl2pPr>
            <a:lvl3pPr marL="1143000" indent="-228600" eaLnBrk="0" hangingPunct="0">
              <a:defRPr sz="3200">
                <a:solidFill>
                  <a:schemeClr val="tx1"/>
                </a:solidFill>
                <a:latin typeface="Palatino" pitchFamily="18" charset="0"/>
              </a:defRPr>
            </a:lvl3pPr>
            <a:lvl4pPr marL="1600200" indent="-228600" eaLnBrk="0" hangingPunct="0">
              <a:defRPr sz="3200">
                <a:solidFill>
                  <a:schemeClr val="tx1"/>
                </a:solidFill>
                <a:latin typeface="Palatino" pitchFamily="18" charset="0"/>
              </a:defRPr>
            </a:lvl4pPr>
            <a:lvl5pPr marL="2057400" indent="-228600" eaLnBrk="0" hangingPunct="0">
              <a:defRPr sz="3200">
                <a:solidFill>
                  <a:schemeClr val="tx1"/>
                </a:solidFill>
                <a:latin typeface="Palatino"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pitchFamily="18" charset="0"/>
              </a:defRPr>
            </a:lvl9pPr>
          </a:lstStyle>
          <a:p>
            <a:pPr eaLnBrk="1" hangingPunct="1">
              <a:spcBef>
                <a:spcPct val="0"/>
              </a:spcBef>
              <a:buClrTx/>
              <a:buFontTx/>
              <a:buNone/>
            </a:pPr>
            <a:r>
              <a:rPr lang="en-US" sz="1600">
                <a:solidFill>
                  <a:srgbClr val="FFFFFF"/>
                </a:solidFill>
                <a:latin typeface="Arial" pitchFamily="34" charset="0"/>
              </a:rPr>
              <a:t>Leverage Data Systems </a:t>
            </a:r>
          </a:p>
        </p:txBody>
      </p:sp>
      <p:sp>
        <p:nvSpPr>
          <p:cNvPr id="343047" name="Text Box 11"/>
          <p:cNvSpPr txBox="1">
            <a:spLocks noChangeArrowheads="1"/>
          </p:cNvSpPr>
          <p:nvPr/>
        </p:nvSpPr>
        <p:spPr bwMode="auto">
          <a:xfrm>
            <a:off x="762000" y="685800"/>
            <a:ext cx="6324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Palatino" pitchFamily="18" charset="0"/>
              </a:defRPr>
            </a:lvl1pPr>
            <a:lvl2pPr marL="742950" indent="-285750" eaLnBrk="0" hangingPunct="0">
              <a:defRPr sz="3200">
                <a:solidFill>
                  <a:schemeClr val="tx1"/>
                </a:solidFill>
                <a:latin typeface="Palatino" pitchFamily="18" charset="0"/>
              </a:defRPr>
            </a:lvl2pPr>
            <a:lvl3pPr marL="1143000" indent="-228600" eaLnBrk="0" hangingPunct="0">
              <a:defRPr sz="3200">
                <a:solidFill>
                  <a:schemeClr val="tx1"/>
                </a:solidFill>
                <a:latin typeface="Palatino" pitchFamily="18" charset="0"/>
              </a:defRPr>
            </a:lvl3pPr>
            <a:lvl4pPr marL="1600200" indent="-228600" eaLnBrk="0" hangingPunct="0">
              <a:defRPr sz="3200">
                <a:solidFill>
                  <a:schemeClr val="tx1"/>
                </a:solidFill>
                <a:latin typeface="Palatino" pitchFamily="18" charset="0"/>
              </a:defRPr>
            </a:lvl4pPr>
            <a:lvl5pPr marL="2057400" indent="-228600" eaLnBrk="0" hangingPunct="0">
              <a:defRPr sz="3200">
                <a:solidFill>
                  <a:schemeClr val="tx1"/>
                </a:solidFill>
                <a:latin typeface="Palatino"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pitchFamily="18" charset="0"/>
              </a:defRPr>
            </a:lvl9pPr>
          </a:lstStyle>
          <a:p>
            <a:pPr algn="ctr" eaLnBrk="1" hangingPunct="1">
              <a:spcBef>
                <a:spcPct val="0"/>
              </a:spcBef>
              <a:buClrTx/>
              <a:buFontTx/>
              <a:buNone/>
            </a:pPr>
            <a:r>
              <a:rPr lang="en-US" sz="4400">
                <a:solidFill>
                  <a:srgbClr val="9E280E"/>
                </a:solidFill>
                <a:latin typeface="Calibri" pitchFamily="34" charset="0"/>
              </a:rPr>
              <a:t>Organizational Leadership</a:t>
            </a:r>
          </a:p>
        </p:txBody>
      </p:sp>
      <p:grpSp>
        <p:nvGrpSpPr>
          <p:cNvPr id="343048" name="Group 12"/>
          <p:cNvGrpSpPr>
            <a:grpSpLocks/>
          </p:cNvGrpSpPr>
          <p:nvPr/>
        </p:nvGrpSpPr>
        <p:grpSpPr bwMode="auto">
          <a:xfrm>
            <a:off x="7170738" y="252413"/>
            <a:ext cx="1712912" cy="1728787"/>
            <a:chOff x="4517" y="159"/>
            <a:chExt cx="1079" cy="1089"/>
          </a:xfrm>
        </p:grpSpPr>
        <p:pic>
          <p:nvPicPr>
            <p:cNvPr id="343050" name="Picture 13" descr="blue_spok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435857">
              <a:off x="4512" y="164"/>
              <a:ext cx="1089" cy="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3051" name="Group 14"/>
            <p:cNvGrpSpPr>
              <a:grpSpLocks/>
            </p:cNvGrpSpPr>
            <p:nvPr/>
          </p:nvGrpSpPr>
          <p:grpSpPr bwMode="auto">
            <a:xfrm>
              <a:off x="4734" y="360"/>
              <a:ext cx="672" cy="672"/>
              <a:chOff x="1824" y="1080"/>
              <a:chExt cx="2106" cy="2106"/>
            </a:xfrm>
          </p:grpSpPr>
          <p:pic>
            <p:nvPicPr>
              <p:cNvPr id="343052" name="Picture 15" descr="gray_circ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4" y="1080"/>
                <a:ext cx="2106" cy="2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3053" name="Picture 16" descr="light_gray_circ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20" y="1494"/>
                <a:ext cx="1320" cy="1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43049" name="Rectangle 22"/>
          <p:cNvSpPr>
            <a:spLocks noChangeArrowheads="1"/>
          </p:cNvSpPr>
          <p:nvPr/>
        </p:nvSpPr>
        <p:spPr bwMode="auto">
          <a:xfrm>
            <a:off x="685800" y="1981200"/>
            <a:ext cx="7543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609600" indent="-609600">
              <a:buFontTx/>
              <a:buAutoNum type="arabicPeriod"/>
            </a:pPr>
            <a:r>
              <a:rPr lang="en-US" sz="2400">
                <a:solidFill>
                  <a:srgbClr val="000000"/>
                </a:solidFill>
              </a:rPr>
              <a:t>Create a culture </a:t>
            </a:r>
          </a:p>
          <a:p>
            <a:pPr marL="609600" indent="-609600">
              <a:buFontTx/>
              <a:buAutoNum type="arabicPeriod"/>
            </a:pPr>
            <a:r>
              <a:rPr lang="en-US" sz="2400">
                <a:solidFill>
                  <a:srgbClr val="000000"/>
                </a:solidFill>
              </a:rPr>
              <a:t>Establish a shared vision </a:t>
            </a:r>
          </a:p>
          <a:p>
            <a:pPr marL="609600" indent="-609600">
              <a:buFontTx/>
              <a:buAutoNum type="arabicPeriod"/>
            </a:pPr>
            <a:r>
              <a:rPr lang="en-US" sz="2400">
                <a:solidFill>
                  <a:srgbClr val="000000"/>
                </a:solidFill>
              </a:rPr>
              <a:t>Align organizational structures and systems to vision</a:t>
            </a:r>
          </a:p>
          <a:p>
            <a:pPr marL="609600" indent="-609600">
              <a:buFontTx/>
              <a:buAutoNum type="arabicPeriod"/>
            </a:pPr>
            <a:r>
              <a:rPr lang="en-US" sz="2400">
                <a:solidFill>
                  <a:srgbClr val="000000"/>
                </a:solidFill>
              </a:rPr>
              <a:t>Build leadership capacity </a:t>
            </a:r>
          </a:p>
          <a:p>
            <a:pPr marL="609600" indent="-609600">
              <a:buFontTx/>
              <a:buAutoNum type="arabicPeriod"/>
            </a:pPr>
            <a:r>
              <a:rPr lang="en-US" sz="2400">
                <a:solidFill>
                  <a:srgbClr val="000000"/>
                </a:solidFill>
              </a:rPr>
              <a:t>Align teacher / administrator selection, support, and evaluation </a:t>
            </a:r>
          </a:p>
          <a:p>
            <a:pPr marL="609600" indent="-609600">
              <a:buFontTx/>
              <a:buAutoNum type="arabicPeriod"/>
            </a:pPr>
            <a:r>
              <a:rPr lang="en-US" sz="2400">
                <a:solidFill>
                  <a:srgbClr val="000000"/>
                </a:solidFill>
              </a:rPr>
              <a:t>Support decision making with data systems</a:t>
            </a:r>
          </a:p>
        </p:txBody>
      </p:sp>
    </p:spTree>
    <p:extLst>
      <p:ext uri="{BB962C8B-B14F-4D97-AF65-F5344CB8AC3E}">
        <p14:creationId xmlns:p14="http://schemas.microsoft.com/office/powerpoint/2010/main" val="2872001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idx="4294967295"/>
          </p:nvPr>
        </p:nvSpPr>
        <p:spPr/>
        <p:txBody>
          <a:bodyPr/>
          <a:lstStyle/>
          <a:p>
            <a:pPr eaLnBrk="1" hangingPunct="1"/>
            <a:r>
              <a:rPr lang="en-US" smtClean="0">
                <a:solidFill>
                  <a:schemeClr val="tx1"/>
                </a:solidFill>
              </a:rPr>
              <a:t>The Leadership It Takes</a:t>
            </a:r>
          </a:p>
        </p:txBody>
      </p:sp>
      <p:sp>
        <p:nvSpPr>
          <p:cNvPr id="357379" name="Rectangle 3"/>
          <p:cNvSpPr>
            <a:spLocks noGrp="1" noChangeArrowheads="1"/>
          </p:cNvSpPr>
          <p:nvPr>
            <p:ph type="body" idx="4294967295"/>
          </p:nvPr>
        </p:nvSpPr>
        <p:spPr>
          <a:xfrm>
            <a:off x="457200" y="1371600"/>
            <a:ext cx="8229600" cy="4754563"/>
          </a:xfrm>
        </p:spPr>
        <p:txBody>
          <a:bodyPr/>
          <a:lstStyle/>
          <a:p>
            <a:pPr indent="-228600" eaLnBrk="1" hangingPunct="1"/>
            <a:endParaRPr lang="en-US" sz="2800" smtClean="0"/>
          </a:p>
          <a:p>
            <a:pPr indent="-228600" eaLnBrk="1" hangingPunct="1"/>
            <a:r>
              <a:rPr lang="en-US" b="1" smtClean="0"/>
              <a:t>Leadership that Combines Passion with Competence:</a:t>
            </a:r>
            <a:r>
              <a:rPr lang="en-US" sz="2800" b="1" smtClean="0"/>
              <a:t> </a:t>
            </a:r>
          </a:p>
          <a:p>
            <a:pPr indent="-228600" eaLnBrk="1" hangingPunct="1">
              <a:buFontTx/>
              <a:buNone/>
            </a:pPr>
            <a:endParaRPr lang="en-US" sz="2800" b="1" smtClean="0"/>
          </a:p>
          <a:p>
            <a:pPr indent="-228600" eaLnBrk="1" hangingPunct="1">
              <a:buFontTx/>
              <a:buNone/>
            </a:pPr>
            <a:r>
              <a:rPr lang="en-US" sz="2800" smtClean="0"/>
              <a:t>   All educators effectively cultivate not only a sense of urgency but also a sense of possibility, built on demonstrated expertise among people in key positions and their commitment to continuous improvement.</a:t>
            </a:r>
          </a:p>
          <a:p>
            <a:pPr indent="-228600" eaLnBrk="1" hangingPunct="1"/>
            <a:endParaRPr lang="en-US" sz="2800" smtClean="0"/>
          </a:p>
        </p:txBody>
      </p:sp>
      <p:sp>
        <p:nvSpPr>
          <p:cNvPr id="357380" name="Rectangle 4"/>
          <p:cNvSpPr>
            <a:spLocks noChangeArrowheads="1"/>
          </p:cNvSpPr>
          <p:nvPr/>
        </p:nvSpPr>
        <p:spPr bwMode="auto">
          <a:xfrm>
            <a:off x="2763838" y="5715000"/>
            <a:ext cx="58959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fontAlgn="base" hangingPunct="0">
              <a:spcBef>
                <a:spcPct val="50000"/>
              </a:spcBef>
              <a:spcAft>
                <a:spcPct val="0"/>
              </a:spcAft>
            </a:pPr>
            <a:r>
              <a:rPr lang="en-US" sz="2200">
                <a:solidFill>
                  <a:srgbClr val="000000"/>
                </a:solidFill>
                <a:latin typeface="Tahoma" pitchFamily="34" charset="0"/>
              </a:rPr>
              <a:t>Ron Ferguson, “Closing the Achievement Gap”</a:t>
            </a:r>
          </a:p>
        </p:txBody>
      </p:sp>
    </p:spTree>
    <p:extLst>
      <p:ext uri="{BB962C8B-B14F-4D97-AF65-F5344CB8AC3E}">
        <p14:creationId xmlns:p14="http://schemas.microsoft.com/office/powerpoint/2010/main" val="1653855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6934200" cy="1295400"/>
          </a:xfrm>
        </p:spPr>
        <p:txBody>
          <a:bodyPr>
            <a:normAutofit fontScale="90000"/>
          </a:bodyPr>
          <a:lstStyle/>
          <a:p>
            <a:pPr marL="342900" indent="-228600" eaLnBrk="1" hangingPunct="1">
              <a:lnSpc>
                <a:spcPct val="100000"/>
              </a:lnSpc>
              <a:spcBef>
                <a:spcPct val="20000"/>
              </a:spcBef>
              <a:defRPr/>
            </a:pPr>
            <a:r>
              <a:rPr lang="en-US" sz="4200" b="1" dirty="0" smtClean="0">
                <a:solidFill>
                  <a:srgbClr val="000000"/>
                </a:solidFill>
                <a:latin typeface="Palatino Linotype"/>
                <a:ea typeface="+mn-ea"/>
                <a:cs typeface="+mn-cs"/>
              </a:rPr>
              <a:t>Leadership that Combines Passion with Competence</a:t>
            </a:r>
            <a:endParaRPr lang="en-US" sz="4200" dirty="0"/>
          </a:p>
        </p:txBody>
      </p:sp>
      <p:sp>
        <p:nvSpPr>
          <p:cNvPr id="338946" name="Rectangle 2"/>
          <p:cNvSpPr>
            <a:spLocks noGrp="1" noChangeArrowheads="1"/>
          </p:cNvSpPr>
          <p:nvPr>
            <p:ph idx="1"/>
          </p:nvPr>
        </p:nvSpPr>
        <p:spPr>
          <a:xfrm>
            <a:off x="457200" y="1828800"/>
            <a:ext cx="8077200" cy="4267200"/>
          </a:xfrm>
        </p:spPr>
        <p:txBody>
          <a:bodyPr/>
          <a:lstStyle/>
          <a:p>
            <a:pPr algn="ctr" eaLnBrk="1" hangingPunct="1">
              <a:buFont typeface="Wingdings" pitchFamily="2" charset="2"/>
              <a:buNone/>
            </a:pPr>
            <a:r>
              <a:rPr lang="en-US" sz="4400" smtClean="0"/>
              <a:t>Sense of possibility</a:t>
            </a:r>
          </a:p>
          <a:p>
            <a:pPr eaLnBrk="1" hangingPunct="1"/>
            <a:r>
              <a:rPr lang="en-US" sz="4400" smtClean="0"/>
              <a:t>The Power of the Teacher</a:t>
            </a:r>
          </a:p>
          <a:p>
            <a:pPr eaLnBrk="1" hangingPunct="1"/>
            <a:r>
              <a:rPr lang="en-US" sz="4400" smtClean="0"/>
              <a:t>We CAN make a difference</a:t>
            </a:r>
          </a:p>
          <a:p>
            <a:pPr eaLnBrk="1" hangingPunct="1">
              <a:buFont typeface="Wingdings" pitchFamily="2" charset="2"/>
              <a:buNone/>
            </a:pPr>
            <a:endParaRPr lang="en-US" sz="4400" smtClean="0"/>
          </a:p>
        </p:txBody>
      </p:sp>
      <p:pic>
        <p:nvPicPr>
          <p:cNvPr id="358404" name="Picture 6" descr="C:\Documents and Settings\sharonrwolder\Desktop\ICLE logo standard 4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248400"/>
            <a:ext cx="3200400" cy="381000"/>
          </a:xfrm>
          <a:prstGeom prst="rect">
            <a:avLst/>
          </a:prstGeom>
          <a:solidFill>
            <a:schemeClr val="bg1"/>
          </a:solidFill>
          <a:ln w="9525">
            <a:solidFill>
              <a:schemeClr val="accent1"/>
            </a:solidFill>
            <a:miter lim="800000"/>
            <a:headEnd/>
            <a:tailEnd/>
          </a:ln>
        </p:spPr>
      </p:pic>
    </p:spTree>
    <p:extLst>
      <p:ext uri="{BB962C8B-B14F-4D97-AF65-F5344CB8AC3E}">
        <p14:creationId xmlns:p14="http://schemas.microsoft.com/office/powerpoint/2010/main" val="255557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894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9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57200" y="1905000"/>
            <a:ext cx="8077200" cy="4343400"/>
          </a:xfrm>
        </p:spPr>
        <p:txBody>
          <a:bodyPr>
            <a:normAutofit fontScale="85000" lnSpcReduction="20000"/>
          </a:bodyPr>
          <a:lstStyle/>
          <a:p>
            <a:pPr eaLnBrk="1" hangingPunct="1">
              <a:buFont typeface="Wingdings" pitchFamily="2" charset="2"/>
              <a:buNone/>
              <a:defRPr/>
            </a:pPr>
            <a:r>
              <a:rPr lang="en-US" sz="5200" i="1" dirty="0" smtClean="0"/>
              <a:t> </a:t>
            </a:r>
            <a:r>
              <a:rPr lang="en-US" sz="6200" b="1" i="1" dirty="0" smtClean="0"/>
              <a:t>“Nothing is as important as a teacher and what goes on between the teacher and the children, minute to minute, lesson to lesson, day to day.”</a:t>
            </a:r>
            <a:endParaRPr lang="en-US" dirty="0" smtClean="0"/>
          </a:p>
        </p:txBody>
      </p:sp>
      <p:sp>
        <p:nvSpPr>
          <p:cNvPr id="359427" name="Rectangle 4"/>
          <p:cNvSpPr>
            <a:spLocks noGrp="1" noChangeArrowheads="1"/>
          </p:cNvSpPr>
          <p:nvPr>
            <p:ph type="title"/>
          </p:nvPr>
        </p:nvSpPr>
        <p:spPr>
          <a:xfrm>
            <a:off x="381000" y="457200"/>
            <a:ext cx="6781800" cy="1143000"/>
          </a:xfrm>
        </p:spPr>
        <p:txBody>
          <a:bodyPr>
            <a:normAutofit fontScale="90000"/>
          </a:bodyPr>
          <a:lstStyle/>
          <a:p>
            <a:pPr algn="ctr" eaLnBrk="1" hangingPunct="1"/>
            <a:r>
              <a:rPr lang="en-US" sz="4000" smtClean="0">
                <a:solidFill>
                  <a:schemeClr val="tx1"/>
                </a:solidFill>
              </a:rPr>
              <a:t>Jon Saphier, </a:t>
            </a:r>
            <a:br>
              <a:rPr lang="en-US" sz="4000" smtClean="0">
                <a:solidFill>
                  <a:schemeClr val="tx1"/>
                </a:solidFill>
              </a:rPr>
            </a:br>
            <a:r>
              <a:rPr lang="en-US" sz="4000" smtClean="0">
                <a:solidFill>
                  <a:schemeClr val="tx1"/>
                </a:solidFill>
              </a:rPr>
              <a:t>Research for Better Teaching</a:t>
            </a:r>
          </a:p>
        </p:txBody>
      </p:sp>
      <p:pic>
        <p:nvPicPr>
          <p:cNvPr id="359428" name="Picture 3" descr="C:\Documents and Settings\sharonrwolder\Desktop\ICLE logo standard 4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248400"/>
            <a:ext cx="3200400" cy="381000"/>
          </a:xfrm>
          <a:prstGeom prst="rect">
            <a:avLst/>
          </a:prstGeom>
          <a:solidFill>
            <a:schemeClr val="bg1"/>
          </a:solidFill>
          <a:ln w="9525">
            <a:solidFill>
              <a:schemeClr val="accent1"/>
            </a:solidFill>
            <a:miter lim="800000"/>
            <a:headEnd/>
            <a:tailEnd/>
          </a:ln>
        </p:spPr>
      </p:pic>
    </p:spTree>
    <p:extLst>
      <p:ext uri="{BB962C8B-B14F-4D97-AF65-F5344CB8AC3E}">
        <p14:creationId xmlns:p14="http://schemas.microsoft.com/office/powerpoint/2010/main" val="4176961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Palatino" pitchFamily="18" charset="0"/>
              </a:defRPr>
            </a:lvl1pPr>
            <a:lvl2pPr marL="742950" indent="-285750" eaLnBrk="0" hangingPunct="0">
              <a:defRPr sz="3200">
                <a:solidFill>
                  <a:schemeClr val="tx1"/>
                </a:solidFill>
                <a:latin typeface="Palatino" pitchFamily="18" charset="0"/>
              </a:defRPr>
            </a:lvl2pPr>
            <a:lvl3pPr marL="1143000" indent="-228600" eaLnBrk="0" hangingPunct="0">
              <a:defRPr sz="3200">
                <a:solidFill>
                  <a:schemeClr val="tx1"/>
                </a:solidFill>
                <a:latin typeface="Palatino" pitchFamily="18" charset="0"/>
              </a:defRPr>
            </a:lvl3pPr>
            <a:lvl4pPr marL="1600200" indent="-228600" eaLnBrk="0" hangingPunct="0">
              <a:defRPr sz="3200">
                <a:solidFill>
                  <a:schemeClr val="tx1"/>
                </a:solidFill>
                <a:latin typeface="Palatino" pitchFamily="18" charset="0"/>
              </a:defRPr>
            </a:lvl4pPr>
            <a:lvl5pPr marL="2057400" indent="-228600" eaLnBrk="0" hangingPunct="0">
              <a:defRPr sz="3200">
                <a:solidFill>
                  <a:schemeClr val="tx1"/>
                </a:solidFill>
                <a:latin typeface="Palatino"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pitchFamily="18" charset="0"/>
              </a:defRPr>
            </a:lvl9pPr>
          </a:lstStyle>
          <a:p>
            <a:pPr eaLnBrk="1" hangingPunct="1"/>
            <a:fld id="{CD0C98FF-136D-4782-8478-67C61408B427}" type="slidenum">
              <a:rPr lang="en-US" sz="1000" smtClean="0">
                <a:solidFill>
                  <a:srgbClr val="A90000"/>
                </a:solidFill>
                <a:cs typeface="Arial" pitchFamily="34" charset="0"/>
              </a:rPr>
              <a:pPr eaLnBrk="1" hangingPunct="1"/>
              <a:t>6</a:t>
            </a:fld>
            <a:endParaRPr lang="en-US" sz="1000" smtClean="0">
              <a:solidFill>
                <a:srgbClr val="A90000"/>
              </a:solidFill>
              <a:cs typeface="Arial" pitchFamily="34" charset="0"/>
            </a:endParaRPr>
          </a:p>
        </p:txBody>
      </p:sp>
      <p:sp>
        <p:nvSpPr>
          <p:cNvPr id="667650" name="Rectangle 2"/>
          <p:cNvSpPr>
            <a:spLocks noChangeArrowheads="1"/>
          </p:cNvSpPr>
          <p:nvPr/>
        </p:nvSpPr>
        <p:spPr bwMode="auto">
          <a:xfrm>
            <a:off x="381000" y="4343400"/>
            <a:ext cx="8305800" cy="1739900"/>
          </a:xfrm>
          <a:prstGeom prst="rect">
            <a:avLst/>
          </a:prstGeom>
          <a:solidFill>
            <a:srgbClr val="99FF66"/>
          </a:solidFill>
          <a:ln w="76200">
            <a:solidFill>
              <a:srgbClr val="009900"/>
            </a:solidFill>
            <a:miter lim="800000"/>
            <a:headEnd/>
            <a:tailEnd/>
          </a:ln>
        </p:spPr>
        <p:txBody>
          <a:bodyPr>
            <a:spAutoFit/>
          </a:bodyPr>
          <a:lstStyle/>
          <a:p>
            <a:pPr eaLnBrk="0" fontAlgn="base" hangingPunct="0">
              <a:spcBef>
                <a:spcPct val="0"/>
              </a:spcBef>
              <a:spcAft>
                <a:spcPct val="0"/>
              </a:spcAft>
            </a:pPr>
            <a:r>
              <a:rPr lang="en-US" sz="3600" b="1" i="1">
                <a:solidFill>
                  <a:srgbClr val="000000"/>
                </a:solidFill>
                <a:latin typeface="Calibri" pitchFamily="34" charset="0"/>
              </a:rPr>
              <a:t>“The single most influential component of an effective school is the individual teachers within the school.”</a:t>
            </a:r>
            <a:r>
              <a:rPr lang="en-US" sz="3200">
                <a:solidFill>
                  <a:srgbClr val="000000"/>
                </a:solidFill>
                <a:latin typeface="Calibri" pitchFamily="34" charset="0"/>
              </a:rPr>
              <a:t>  </a:t>
            </a:r>
            <a:r>
              <a:rPr lang="en-US" sz="3200">
                <a:solidFill>
                  <a:srgbClr val="000000"/>
                </a:solidFill>
              </a:rPr>
              <a:t>	</a:t>
            </a:r>
            <a:r>
              <a:rPr lang="en-US" sz="2000">
                <a:solidFill>
                  <a:srgbClr val="000000"/>
                </a:solidFill>
              </a:rPr>
              <a:t>Robert Marzano</a:t>
            </a:r>
          </a:p>
        </p:txBody>
      </p:sp>
      <p:sp>
        <p:nvSpPr>
          <p:cNvPr id="667651" name="Rectangle 3"/>
          <p:cNvSpPr>
            <a:spLocks noChangeArrowheads="1"/>
          </p:cNvSpPr>
          <p:nvPr/>
        </p:nvSpPr>
        <p:spPr bwMode="auto">
          <a:xfrm>
            <a:off x="381000" y="1676400"/>
            <a:ext cx="8305800" cy="2408238"/>
          </a:xfrm>
          <a:prstGeom prst="rect">
            <a:avLst/>
          </a:prstGeom>
          <a:solidFill>
            <a:srgbClr val="FFFF66"/>
          </a:solidFill>
          <a:ln w="76200">
            <a:solidFill>
              <a:srgbClr val="FFCC00"/>
            </a:solidFill>
            <a:miter lim="800000"/>
            <a:headEnd/>
            <a:tailEnd/>
          </a:ln>
        </p:spPr>
        <p:txBody>
          <a:bodyPr>
            <a:spAutoFit/>
          </a:bodyPr>
          <a:lstStyle/>
          <a:p>
            <a:pPr eaLnBrk="0" fontAlgn="base" hangingPunct="0">
              <a:spcBef>
                <a:spcPct val="0"/>
              </a:spcBef>
              <a:spcAft>
                <a:spcPct val="0"/>
              </a:spcAft>
            </a:pPr>
            <a:r>
              <a:rPr lang="en-US" sz="4000" b="1" i="1">
                <a:solidFill>
                  <a:srgbClr val="000000"/>
                </a:solidFill>
                <a:latin typeface="Calibri" pitchFamily="34" charset="0"/>
              </a:rPr>
              <a:t>“…the single greatest determinant of learning is not socioeconomic factors or funding levels.  It is instruction.”</a:t>
            </a:r>
            <a:r>
              <a:rPr lang="en-US" sz="4000">
                <a:solidFill>
                  <a:srgbClr val="000000"/>
                </a:solidFill>
                <a:latin typeface="Calibri" pitchFamily="34" charset="0"/>
              </a:rPr>
              <a:t> </a:t>
            </a:r>
          </a:p>
          <a:p>
            <a:pPr eaLnBrk="0" fontAlgn="base" hangingPunct="0">
              <a:spcBef>
                <a:spcPct val="0"/>
              </a:spcBef>
              <a:spcAft>
                <a:spcPct val="0"/>
              </a:spcAft>
            </a:pPr>
            <a:r>
              <a:rPr lang="en-US" sz="3200">
                <a:solidFill>
                  <a:srgbClr val="000000"/>
                </a:solidFill>
              </a:rPr>
              <a:t>				</a:t>
            </a:r>
            <a:r>
              <a:rPr lang="en-US" sz="2400" u="sng">
                <a:solidFill>
                  <a:srgbClr val="000000"/>
                </a:solidFill>
              </a:rPr>
              <a:t>Results Now</a:t>
            </a:r>
            <a:r>
              <a:rPr lang="en-US" sz="2400">
                <a:solidFill>
                  <a:srgbClr val="000000"/>
                </a:solidFill>
              </a:rPr>
              <a:t> by Mike Schmoker</a:t>
            </a:r>
            <a:endParaRPr lang="en-US" sz="3200">
              <a:solidFill>
                <a:srgbClr val="FFFFFF"/>
              </a:solidFill>
            </a:endParaRPr>
          </a:p>
        </p:txBody>
      </p:sp>
      <p:sp>
        <p:nvSpPr>
          <p:cNvPr id="8" name="TextBox 7"/>
          <p:cNvSpPr txBox="1"/>
          <p:nvPr/>
        </p:nvSpPr>
        <p:spPr>
          <a:xfrm>
            <a:off x="685800" y="609600"/>
            <a:ext cx="7315200" cy="769938"/>
          </a:xfrm>
          <a:prstGeom prst="rect">
            <a:avLst/>
          </a:prstGeom>
          <a:noFill/>
        </p:spPr>
        <p:txBody>
          <a:bodyPr>
            <a:spAutoFit/>
          </a:bodyPr>
          <a:lstStyle/>
          <a:p>
            <a:pPr>
              <a:defRPr/>
            </a:pPr>
            <a:r>
              <a:rPr lang="en-US" sz="4400" b="1" dirty="0">
                <a:solidFill>
                  <a:prstClr val="black"/>
                </a:solidFill>
                <a:effectLst>
                  <a:outerShdw blurRad="38100" dist="38100" dir="2700000" algn="tl">
                    <a:srgbClr val="000000">
                      <a:alpha val="43137"/>
                    </a:srgbClr>
                  </a:outerShdw>
                </a:effectLst>
                <a:latin typeface="Times New Roman"/>
              </a:rPr>
              <a:t>It’s All About Instruction</a:t>
            </a:r>
          </a:p>
        </p:txBody>
      </p:sp>
      <p:pic>
        <p:nvPicPr>
          <p:cNvPr id="360455" name="Picture 6" descr="C:\Documents and Settings\sharonrwolder\Desktop\ICLE logo standard 4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248400"/>
            <a:ext cx="3200400" cy="381000"/>
          </a:xfrm>
          <a:prstGeom prst="rect">
            <a:avLst/>
          </a:prstGeom>
          <a:solidFill>
            <a:schemeClr val="bg1"/>
          </a:solidFill>
          <a:ln w="9525">
            <a:solidFill>
              <a:schemeClr val="accent1"/>
            </a:solidFill>
            <a:miter lim="800000"/>
            <a:headEnd/>
            <a:tailEnd/>
          </a:ln>
        </p:spPr>
      </p:pic>
    </p:spTree>
    <p:extLst>
      <p:ext uri="{BB962C8B-B14F-4D97-AF65-F5344CB8AC3E}">
        <p14:creationId xmlns:p14="http://schemas.microsoft.com/office/powerpoint/2010/main" val="3736149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76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650" grpId="0" animBg="1"/>
      <p:bldP spid="6676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idx="4294967295"/>
          </p:nvPr>
        </p:nvSpPr>
        <p:spPr>
          <a:xfrm>
            <a:off x="0" y="228600"/>
            <a:ext cx="9144000" cy="1143000"/>
          </a:xfrm>
        </p:spPr>
        <p:txBody>
          <a:bodyPr/>
          <a:lstStyle/>
          <a:p>
            <a:pPr eaLnBrk="1" hangingPunct="1"/>
            <a:r>
              <a:rPr lang="en-US" smtClean="0">
                <a:solidFill>
                  <a:schemeClr val="tx1"/>
                </a:solidFill>
              </a:rPr>
              <a:t>The Leadership It Takes</a:t>
            </a:r>
          </a:p>
        </p:txBody>
      </p:sp>
      <p:sp>
        <p:nvSpPr>
          <p:cNvPr id="361475" name="Rectangle 3"/>
          <p:cNvSpPr>
            <a:spLocks noGrp="1" noChangeArrowheads="1"/>
          </p:cNvSpPr>
          <p:nvPr>
            <p:ph type="body" idx="4294967295"/>
          </p:nvPr>
        </p:nvSpPr>
        <p:spPr>
          <a:xfrm>
            <a:off x="457200" y="1143000"/>
            <a:ext cx="8229600" cy="4983163"/>
          </a:xfrm>
        </p:spPr>
        <p:txBody>
          <a:bodyPr/>
          <a:lstStyle/>
          <a:p>
            <a:pPr eaLnBrk="1" hangingPunct="1"/>
            <a:r>
              <a:rPr lang="en-US" b="1" smtClean="0"/>
              <a:t>Streamlined and Coherent Curriculum: </a:t>
            </a:r>
          </a:p>
          <a:p>
            <a:pPr eaLnBrk="1" hangingPunct="1">
              <a:buFontTx/>
              <a:buNone/>
            </a:pPr>
            <a:r>
              <a:rPr lang="en-US" sz="2800" smtClean="0"/>
              <a:t>    </a:t>
            </a:r>
          </a:p>
          <a:p>
            <a:pPr eaLnBrk="1" hangingPunct="1">
              <a:buFontTx/>
              <a:buNone/>
            </a:pPr>
            <a:r>
              <a:rPr lang="en-US" sz="2800" smtClean="0"/>
              <a:t>   The district purposefully selects curriculum materials and places some restrictions on school and teacher autonomy in curriculum decisions. The district also provides tools (including technology) and professional development to support classroom-level delivery of specific curricula and high yield strategies.</a:t>
            </a:r>
            <a:r>
              <a:rPr lang="en-US" smtClean="0"/>
              <a:t> </a:t>
            </a:r>
          </a:p>
          <a:p>
            <a:pPr eaLnBrk="1" hangingPunct="1"/>
            <a:endParaRPr lang="en-US" smtClean="0"/>
          </a:p>
        </p:txBody>
      </p:sp>
      <p:sp>
        <p:nvSpPr>
          <p:cNvPr id="361476" name="Rectangle 4"/>
          <p:cNvSpPr>
            <a:spLocks noChangeArrowheads="1"/>
          </p:cNvSpPr>
          <p:nvPr/>
        </p:nvSpPr>
        <p:spPr bwMode="auto">
          <a:xfrm>
            <a:off x="2743200" y="5486400"/>
            <a:ext cx="5937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fontAlgn="base" hangingPunct="0">
              <a:spcBef>
                <a:spcPct val="50000"/>
              </a:spcBef>
              <a:spcAft>
                <a:spcPct val="0"/>
              </a:spcAft>
            </a:pPr>
            <a:r>
              <a:rPr lang="en-US" sz="2000">
                <a:solidFill>
                  <a:srgbClr val="000000"/>
                </a:solidFill>
                <a:latin typeface="Tahoma" pitchFamily="34" charset="0"/>
              </a:rPr>
              <a:t>Ron Ferguson, “Closing the Achievement Gap”</a:t>
            </a:r>
          </a:p>
        </p:txBody>
      </p:sp>
    </p:spTree>
    <p:extLst>
      <p:ext uri="{BB962C8B-B14F-4D97-AF65-F5344CB8AC3E}">
        <p14:creationId xmlns:p14="http://schemas.microsoft.com/office/powerpoint/2010/main" val="5803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itle 5"/>
          <p:cNvSpPr>
            <a:spLocks noGrp="1"/>
          </p:cNvSpPr>
          <p:nvPr>
            <p:ph type="title"/>
          </p:nvPr>
        </p:nvSpPr>
        <p:spPr>
          <a:xfrm>
            <a:off x="533400" y="473075"/>
            <a:ext cx="6858000" cy="1143000"/>
          </a:xfrm>
        </p:spPr>
        <p:txBody>
          <a:bodyPr>
            <a:normAutofit fontScale="90000"/>
          </a:bodyPr>
          <a:lstStyle/>
          <a:p>
            <a:pPr algn="ctr"/>
            <a:r>
              <a:rPr lang="en-US" dirty="0" smtClean="0">
                <a:solidFill>
                  <a:schemeClr val="tx1"/>
                </a:solidFill>
              </a:rPr>
              <a:t>We </a:t>
            </a:r>
            <a:r>
              <a:rPr lang="en-US" dirty="0" err="1" smtClean="0">
                <a:solidFill>
                  <a:schemeClr val="tx1"/>
                </a:solidFill>
              </a:rPr>
              <a:t>haveto</a:t>
            </a:r>
            <a:r>
              <a:rPr lang="en-US" dirty="0" smtClean="0">
                <a:solidFill>
                  <a:schemeClr val="tx1"/>
                </a:solidFill>
              </a:rPr>
              <a:t> look in the mirror and ask ourselves…</a:t>
            </a:r>
          </a:p>
        </p:txBody>
      </p:sp>
      <p:sp>
        <p:nvSpPr>
          <p:cNvPr id="362499" name="Rectangle 2"/>
          <p:cNvSpPr>
            <a:spLocks noGrp="1" noChangeArrowheads="1"/>
          </p:cNvSpPr>
          <p:nvPr>
            <p:ph idx="1"/>
          </p:nvPr>
        </p:nvSpPr>
        <p:spPr>
          <a:xfrm>
            <a:off x="304800" y="1828800"/>
            <a:ext cx="8610600" cy="4267200"/>
          </a:xfrm>
        </p:spPr>
        <p:txBody>
          <a:bodyPr/>
          <a:lstStyle/>
          <a:p>
            <a:pPr eaLnBrk="1" hangingPunct="1"/>
            <a:r>
              <a:rPr lang="en-US" sz="5000" smtClean="0"/>
              <a:t> WHAT are we teaching?</a:t>
            </a:r>
          </a:p>
          <a:p>
            <a:pPr eaLnBrk="1" hangingPunct="1"/>
            <a:r>
              <a:rPr lang="en-US" sz="5000" smtClean="0"/>
              <a:t> HOW are we teaching it?</a:t>
            </a:r>
          </a:p>
          <a:p>
            <a:pPr eaLnBrk="1" hangingPunct="1"/>
            <a:r>
              <a:rPr lang="en-US" sz="5000" smtClean="0"/>
              <a:t> HOW do we know our          	students are learning it?</a:t>
            </a:r>
          </a:p>
          <a:p>
            <a:pPr eaLnBrk="1" hangingPunct="1">
              <a:buFont typeface="Wingdings" pitchFamily="2" charset="2"/>
              <a:buNone/>
            </a:pPr>
            <a:endParaRPr lang="en-US" sz="4800" smtClean="0">
              <a:solidFill>
                <a:srgbClr val="FFFF00"/>
              </a:solidFill>
            </a:endParaRPr>
          </a:p>
        </p:txBody>
      </p:sp>
      <p:pic>
        <p:nvPicPr>
          <p:cNvPr id="362501" name="Picture 8" descr="C:\Documents and Settings\sharonrwolder\Desktop\ICLE logo standard 4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248400"/>
            <a:ext cx="3200400" cy="381000"/>
          </a:xfrm>
          <a:prstGeom prst="rect">
            <a:avLst/>
          </a:prstGeom>
          <a:solidFill>
            <a:schemeClr val="bg1"/>
          </a:solidFill>
          <a:ln w="9525">
            <a:solidFill>
              <a:schemeClr val="accent1"/>
            </a:solidFill>
            <a:miter lim="800000"/>
            <a:headEnd/>
            <a:tailEnd/>
          </a:ln>
        </p:spPr>
      </p:pic>
    </p:spTree>
    <p:extLst>
      <p:ext uri="{BB962C8B-B14F-4D97-AF65-F5344CB8AC3E}">
        <p14:creationId xmlns:p14="http://schemas.microsoft.com/office/powerpoint/2010/main" val="1354735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idx="1"/>
          </p:nvPr>
        </p:nvSpPr>
        <p:spPr>
          <a:xfrm>
            <a:off x="533400" y="1600200"/>
            <a:ext cx="8153400" cy="4648200"/>
          </a:xfrm>
        </p:spPr>
        <p:txBody>
          <a:bodyPr/>
          <a:lstStyle/>
          <a:p>
            <a:pPr>
              <a:lnSpc>
                <a:spcPct val="90000"/>
              </a:lnSpc>
              <a:buFont typeface="Wingdings" pitchFamily="2" charset="2"/>
              <a:buNone/>
            </a:pPr>
            <a:endParaRPr lang="en-US" sz="500" smtClean="0">
              <a:solidFill>
                <a:srgbClr val="C00C0C"/>
              </a:solidFill>
            </a:endParaRPr>
          </a:p>
          <a:p>
            <a:pPr eaLnBrk="1" hangingPunct="1">
              <a:lnSpc>
                <a:spcPct val="90000"/>
              </a:lnSpc>
              <a:buFontTx/>
              <a:buNone/>
            </a:pPr>
            <a:endParaRPr lang="en-US" sz="3700" i="1" smtClean="0">
              <a:solidFill>
                <a:srgbClr val="00FFFF"/>
              </a:solidFill>
            </a:endParaRPr>
          </a:p>
          <a:p>
            <a:pPr>
              <a:lnSpc>
                <a:spcPct val="90000"/>
              </a:lnSpc>
              <a:buFont typeface="Wingdings" pitchFamily="2" charset="2"/>
              <a:buNone/>
            </a:pPr>
            <a:r>
              <a:rPr lang="en-US" sz="800" i="1" smtClean="0"/>
              <a:t>	</a:t>
            </a:r>
          </a:p>
        </p:txBody>
      </p:sp>
      <p:graphicFrame>
        <p:nvGraphicFramePr>
          <p:cNvPr id="364547" name="Object 3"/>
          <p:cNvGraphicFramePr>
            <a:graphicFrameLocks noChangeAspect="1"/>
          </p:cNvGraphicFramePr>
          <p:nvPr/>
        </p:nvGraphicFramePr>
        <p:xfrm>
          <a:off x="228600" y="228600"/>
          <a:ext cx="4343400" cy="2898775"/>
        </p:xfrm>
        <a:graphic>
          <a:graphicData uri="http://schemas.openxmlformats.org/presentationml/2006/ole">
            <mc:AlternateContent xmlns:mc="http://schemas.openxmlformats.org/markup-compatibility/2006">
              <mc:Choice xmlns:v="urn:schemas-microsoft-com:vml" Requires="v">
                <p:oleObj spid="_x0000_s1038" name="Document" r:id="rId4" imgW="8227216" imgH="5820399" progId="Word.Document.8">
                  <p:embed/>
                </p:oleObj>
              </mc:Choice>
              <mc:Fallback>
                <p:oleObj name="Document" r:id="rId4" imgW="8227216" imgH="582039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t="4890" r="5173" b="4417"/>
                      <a:stretch>
                        <a:fillRect/>
                      </a:stretch>
                    </p:blipFill>
                    <p:spPr bwMode="auto">
                      <a:xfrm>
                        <a:off x="228600" y="228600"/>
                        <a:ext cx="4343400" cy="28987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4548" name="Object 5"/>
          <p:cNvGraphicFramePr>
            <a:graphicFrameLocks noChangeAspect="1"/>
          </p:cNvGraphicFramePr>
          <p:nvPr/>
        </p:nvGraphicFramePr>
        <p:xfrm>
          <a:off x="4572000" y="228600"/>
          <a:ext cx="4343400" cy="2914650"/>
        </p:xfrm>
        <a:graphic>
          <a:graphicData uri="http://schemas.openxmlformats.org/presentationml/2006/ole">
            <mc:AlternateContent xmlns:mc="http://schemas.openxmlformats.org/markup-compatibility/2006">
              <mc:Choice xmlns:v="urn:schemas-microsoft-com:vml" Requires="v">
                <p:oleObj spid="_x0000_s1039" name="Document" r:id="rId6" imgW="8412480" imgH="5843016" progId="Word.Document.8">
                  <p:embed/>
                </p:oleObj>
              </mc:Choice>
              <mc:Fallback>
                <p:oleObj name="Document" r:id="rId6" imgW="8412480" imgH="5843016" progId="Word.Documen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t="7767" r="1888" b="5716"/>
                      <a:stretch>
                        <a:fillRect/>
                      </a:stretch>
                    </p:blipFill>
                    <p:spPr bwMode="auto">
                      <a:xfrm>
                        <a:off x="4572000" y="228600"/>
                        <a:ext cx="4343400" cy="29146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4549" name="Object 7"/>
          <p:cNvGraphicFramePr>
            <a:graphicFrameLocks noChangeAspect="1"/>
          </p:cNvGraphicFramePr>
          <p:nvPr/>
        </p:nvGraphicFramePr>
        <p:xfrm>
          <a:off x="228600" y="3276600"/>
          <a:ext cx="4343400" cy="3124200"/>
        </p:xfrm>
        <a:graphic>
          <a:graphicData uri="http://schemas.openxmlformats.org/presentationml/2006/ole">
            <mc:AlternateContent xmlns:mc="http://schemas.openxmlformats.org/markup-compatibility/2006">
              <mc:Choice xmlns:v="urn:schemas-microsoft-com:vml" Requires="v">
                <p:oleObj spid="_x0000_s1040" name="Document" r:id="rId8" imgW="8227216" imgH="5763039" progId="Word.Document.8">
                  <p:embed/>
                </p:oleObj>
              </mc:Choice>
              <mc:Fallback>
                <p:oleObj name="Document" r:id="rId8" imgW="8227216" imgH="5763039" progId="Word.Documen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t="5966" r="4167" b="4536"/>
                      <a:stretch>
                        <a:fillRect/>
                      </a:stretch>
                    </p:blipFill>
                    <p:spPr bwMode="auto">
                      <a:xfrm>
                        <a:off x="228600" y="3276600"/>
                        <a:ext cx="4343400" cy="3124200"/>
                      </a:xfrm>
                      <a:prstGeom prst="rect">
                        <a:avLst/>
                      </a:prstGeom>
                      <a:solidFill>
                        <a:schemeClr val="tx2"/>
                      </a:solidFill>
                      <a:ln w="9525">
                        <a:solidFill>
                          <a:schemeClr val="tx2"/>
                        </a:solidFill>
                        <a:miter lim="800000"/>
                        <a:headEnd/>
                        <a:tailEnd/>
                      </a:ln>
                    </p:spPr>
                  </p:pic>
                </p:oleObj>
              </mc:Fallback>
            </mc:AlternateContent>
          </a:graphicData>
        </a:graphic>
      </p:graphicFrame>
      <p:graphicFrame>
        <p:nvGraphicFramePr>
          <p:cNvPr id="364550" name="Object 6"/>
          <p:cNvGraphicFramePr>
            <a:graphicFrameLocks noChangeAspect="1"/>
          </p:cNvGraphicFramePr>
          <p:nvPr/>
        </p:nvGraphicFramePr>
        <p:xfrm>
          <a:off x="4572000" y="3276600"/>
          <a:ext cx="4343400" cy="3124200"/>
        </p:xfrm>
        <a:graphic>
          <a:graphicData uri="http://schemas.openxmlformats.org/presentationml/2006/ole">
            <mc:AlternateContent xmlns:mc="http://schemas.openxmlformats.org/markup-compatibility/2006">
              <mc:Choice xmlns:v="urn:schemas-microsoft-com:vml" Requires="v">
                <p:oleObj spid="_x0000_s1041" name="Document" r:id="rId10" imgW="8227216" imgH="5943055" progId="Word.Document.8">
                  <p:embed/>
                </p:oleObj>
              </mc:Choice>
              <mc:Fallback>
                <p:oleObj name="Document" r:id="rId10" imgW="8227216" imgH="5943055" progId="Word.Documen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t="4572" b="8061"/>
                      <a:stretch>
                        <a:fillRect/>
                      </a:stretch>
                    </p:blipFill>
                    <p:spPr bwMode="auto">
                      <a:xfrm>
                        <a:off x="4572000" y="3276600"/>
                        <a:ext cx="4343400" cy="31242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40262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529</Words>
  <Application>Microsoft Office PowerPoint</Application>
  <PresentationFormat>On-screen Show (4:3)</PresentationFormat>
  <Paragraphs>59</Paragraphs>
  <Slides>12</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Document</vt:lpstr>
      <vt:lpstr>PLC SPRING FORUM 2013  </vt:lpstr>
      <vt:lpstr>PowerPoint Presentation</vt:lpstr>
      <vt:lpstr>The Leadership It Takes</vt:lpstr>
      <vt:lpstr>Leadership that Combines Passion with Competence</vt:lpstr>
      <vt:lpstr>Jon Saphier,  Research for Better Teaching</vt:lpstr>
      <vt:lpstr>PowerPoint Presentation</vt:lpstr>
      <vt:lpstr>The Leadership It Takes</vt:lpstr>
      <vt:lpstr>We haveto look in the mirror and ask ourselves…</vt:lpstr>
      <vt:lpstr>PowerPoint Presentation</vt:lpstr>
      <vt:lpstr>The Leadership It Takes</vt:lpstr>
      <vt:lpstr>Leadership That Provides a Clear, Shared Conception of Effective Instruction</vt:lpstr>
      <vt:lpstr>The Leadership It Takes</vt:lpstr>
    </vt:vector>
  </TitlesOfParts>
  <Company>Raymore-Peculiar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PLC SPRING FORUM 20144</dc:title>
  <dc:creator>David Ulrich</dc:creator>
  <cp:lastModifiedBy>Ashleigh Sandifer</cp:lastModifiedBy>
  <cp:revision>4</cp:revision>
  <dcterms:created xsi:type="dcterms:W3CDTF">2013-04-02T20:25:29Z</dcterms:created>
  <dcterms:modified xsi:type="dcterms:W3CDTF">2013-04-04T14:01:44Z</dcterms:modified>
</cp:coreProperties>
</file>