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8" r:id="rId4"/>
    <p:sldId id="266" r:id="rId5"/>
    <p:sldId id="267" r:id="rId6"/>
    <p:sldId id="269" r:id="rId7"/>
    <p:sldId id="275" r:id="rId8"/>
    <p:sldId id="278" r:id="rId9"/>
    <p:sldId id="270" r:id="rId10"/>
    <p:sldId id="272" r:id="rId11"/>
    <p:sldId id="273" r:id="rId12"/>
    <p:sldId id="27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0BC0C2-F12C-4169-A3F8-FAB3479609E6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D06B39-D0C4-4333-8A32-F051BF90B45F}">
      <dgm:prSet phldrT="[Text]"/>
      <dgm:spPr/>
      <dgm:t>
        <a:bodyPr/>
        <a:lstStyle/>
        <a:p>
          <a:r>
            <a:rPr lang="en-US" dirty="0" smtClean="0"/>
            <a:t>Observation</a:t>
          </a:r>
          <a:endParaRPr lang="en-US" dirty="0"/>
        </a:p>
      </dgm:t>
    </dgm:pt>
    <dgm:pt modelId="{B4558365-E763-49C7-8573-83EC223C5455}" type="parTrans" cxnId="{843A7BD6-81AF-4C48-B6C0-8804326F8B87}">
      <dgm:prSet/>
      <dgm:spPr/>
      <dgm:t>
        <a:bodyPr/>
        <a:lstStyle/>
        <a:p>
          <a:endParaRPr lang="en-US"/>
        </a:p>
      </dgm:t>
    </dgm:pt>
    <dgm:pt modelId="{50846313-4B0A-4E7E-B319-A5981240DE39}" type="sibTrans" cxnId="{843A7BD6-81AF-4C48-B6C0-8804326F8B87}">
      <dgm:prSet/>
      <dgm:spPr/>
      <dgm:t>
        <a:bodyPr/>
        <a:lstStyle/>
        <a:p>
          <a:endParaRPr lang="en-US"/>
        </a:p>
      </dgm:t>
    </dgm:pt>
    <dgm:pt modelId="{EE6B0EDC-052E-4BF3-874C-A31C8E469F1B}">
      <dgm:prSet phldrT="[Text]"/>
      <dgm:spPr/>
      <dgm:t>
        <a:bodyPr/>
        <a:lstStyle/>
        <a:p>
          <a:r>
            <a:rPr lang="en-US" dirty="0" smtClean="0"/>
            <a:t>Demonstration</a:t>
          </a:r>
          <a:endParaRPr lang="en-US" dirty="0"/>
        </a:p>
      </dgm:t>
    </dgm:pt>
    <dgm:pt modelId="{86A8CD03-DD60-4E9F-BA86-964BE45233B6}" type="parTrans" cxnId="{3902D090-A2E1-47A3-809F-64ADBE2A4D75}">
      <dgm:prSet/>
      <dgm:spPr/>
      <dgm:t>
        <a:bodyPr/>
        <a:lstStyle/>
        <a:p>
          <a:endParaRPr lang="en-US"/>
        </a:p>
      </dgm:t>
    </dgm:pt>
    <dgm:pt modelId="{CB47ECA8-7E4A-4B6D-9E3B-AF85E32B2DEB}" type="sibTrans" cxnId="{3902D090-A2E1-47A3-809F-64ADBE2A4D75}">
      <dgm:prSet/>
      <dgm:spPr/>
      <dgm:t>
        <a:bodyPr/>
        <a:lstStyle/>
        <a:p>
          <a:endParaRPr lang="en-US"/>
        </a:p>
      </dgm:t>
    </dgm:pt>
    <dgm:pt modelId="{A00C7CD4-60A6-49A8-9A3B-6BFB1D270142}">
      <dgm:prSet phldrT="[Text]"/>
      <dgm:spPr/>
      <dgm:t>
        <a:bodyPr/>
        <a:lstStyle/>
        <a:p>
          <a:r>
            <a:rPr lang="en-US" dirty="0" smtClean="0"/>
            <a:t>Conferring</a:t>
          </a:r>
          <a:endParaRPr lang="en-US" dirty="0"/>
        </a:p>
      </dgm:t>
    </dgm:pt>
    <dgm:pt modelId="{3D1130C2-7E5A-410F-ABB1-29A4354D7ECF}" type="parTrans" cxnId="{FBC84279-49FA-4F54-9C56-CC44C4BE98E7}">
      <dgm:prSet/>
      <dgm:spPr/>
      <dgm:t>
        <a:bodyPr/>
        <a:lstStyle/>
        <a:p>
          <a:endParaRPr lang="en-US"/>
        </a:p>
      </dgm:t>
    </dgm:pt>
    <dgm:pt modelId="{8BF5CF76-7A7F-48A1-907F-60EC84A6960C}" type="sibTrans" cxnId="{FBC84279-49FA-4F54-9C56-CC44C4BE98E7}">
      <dgm:prSet/>
      <dgm:spPr/>
      <dgm:t>
        <a:bodyPr/>
        <a:lstStyle/>
        <a:p>
          <a:endParaRPr lang="en-US"/>
        </a:p>
      </dgm:t>
    </dgm:pt>
    <dgm:pt modelId="{991FF38B-24F6-4ED5-A0F6-8FBF3FA36CF4}">
      <dgm:prSet phldrT="[Text]"/>
      <dgm:spPr/>
      <dgm:t>
        <a:bodyPr/>
        <a:lstStyle/>
        <a:p>
          <a:r>
            <a:rPr lang="en-US" dirty="0" smtClean="0"/>
            <a:t>Learning Target</a:t>
          </a:r>
          <a:endParaRPr lang="en-US" dirty="0"/>
        </a:p>
      </dgm:t>
    </dgm:pt>
    <dgm:pt modelId="{51D49921-A7E9-4085-97EB-A11FBC0D69D2}" type="parTrans" cxnId="{EE7283CD-FCC7-4B75-97E7-DAA23CDA00A0}">
      <dgm:prSet/>
      <dgm:spPr/>
      <dgm:t>
        <a:bodyPr/>
        <a:lstStyle/>
        <a:p>
          <a:endParaRPr lang="en-US"/>
        </a:p>
      </dgm:t>
    </dgm:pt>
    <dgm:pt modelId="{08FA48DC-907C-43E9-B579-AA8486BDC65F}" type="sibTrans" cxnId="{EE7283CD-FCC7-4B75-97E7-DAA23CDA00A0}">
      <dgm:prSet/>
      <dgm:spPr/>
      <dgm:t>
        <a:bodyPr/>
        <a:lstStyle/>
        <a:p>
          <a:endParaRPr lang="en-US"/>
        </a:p>
      </dgm:t>
    </dgm:pt>
    <dgm:pt modelId="{19A8367D-3142-42A4-A653-3C2015F45354}" type="pres">
      <dgm:prSet presAssocID="{080BC0C2-F12C-4169-A3F8-FAB3479609E6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7A9AE8-2885-4777-9EA8-8FC52DE87FAE}" type="pres">
      <dgm:prSet presAssocID="{080BC0C2-F12C-4169-A3F8-FAB3479609E6}" presName="ellipse" presStyleLbl="trBgShp" presStyleIdx="0" presStyleCnt="1"/>
      <dgm:spPr/>
    </dgm:pt>
    <dgm:pt modelId="{4A9DE94F-8082-446C-A346-7802F9E7B028}" type="pres">
      <dgm:prSet presAssocID="{080BC0C2-F12C-4169-A3F8-FAB3479609E6}" presName="arrow1" presStyleLbl="fgShp" presStyleIdx="0" presStyleCnt="1"/>
      <dgm:spPr/>
    </dgm:pt>
    <dgm:pt modelId="{2B727A61-82E0-4105-AB94-C8E498B6E522}" type="pres">
      <dgm:prSet presAssocID="{080BC0C2-F12C-4169-A3F8-FAB3479609E6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C70455-A5BD-45FB-8C2C-FDFF614A9806}" type="pres">
      <dgm:prSet presAssocID="{EE6B0EDC-052E-4BF3-874C-A31C8E469F1B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FF852F-9C3C-4705-B1EF-CCD75B8C3824}" type="pres">
      <dgm:prSet presAssocID="{A00C7CD4-60A6-49A8-9A3B-6BFB1D270142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B880DE-A769-4F2F-BF13-579A70C907B5}" type="pres">
      <dgm:prSet presAssocID="{991FF38B-24F6-4ED5-A0F6-8FBF3FA36CF4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82D20F-FDD5-468C-8B28-2ED061DBF31F}" type="pres">
      <dgm:prSet presAssocID="{080BC0C2-F12C-4169-A3F8-FAB3479609E6}" presName="funnel" presStyleLbl="trAlignAcc1" presStyleIdx="0" presStyleCnt="1"/>
      <dgm:spPr/>
    </dgm:pt>
  </dgm:ptLst>
  <dgm:cxnLst>
    <dgm:cxn modelId="{BA9EA989-BD38-47AB-90E2-417E2D3BD21E}" type="presOf" srcId="{EE6B0EDC-052E-4BF3-874C-A31C8E469F1B}" destId="{C2FF852F-9C3C-4705-B1EF-CCD75B8C3824}" srcOrd="0" destOrd="0" presId="urn:microsoft.com/office/officeart/2005/8/layout/funnel1"/>
    <dgm:cxn modelId="{3902D090-A2E1-47A3-809F-64ADBE2A4D75}" srcId="{080BC0C2-F12C-4169-A3F8-FAB3479609E6}" destId="{EE6B0EDC-052E-4BF3-874C-A31C8E469F1B}" srcOrd="1" destOrd="0" parTransId="{86A8CD03-DD60-4E9F-BA86-964BE45233B6}" sibTransId="{CB47ECA8-7E4A-4B6D-9E3B-AF85E32B2DEB}"/>
    <dgm:cxn modelId="{843A7BD6-81AF-4C48-B6C0-8804326F8B87}" srcId="{080BC0C2-F12C-4169-A3F8-FAB3479609E6}" destId="{93D06B39-D0C4-4333-8A32-F051BF90B45F}" srcOrd="0" destOrd="0" parTransId="{B4558365-E763-49C7-8573-83EC223C5455}" sibTransId="{50846313-4B0A-4E7E-B319-A5981240DE39}"/>
    <dgm:cxn modelId="{DC55A71D-0F24-4FFC-B481-E9EAF0F8A120}" type="presOf" srcId="{93D06B39-D0C4-4333-8A32-F051BF90B45F}" destId="{91B880DE-A769-4F2F-BF13-579A70C907B5}" srcOrd="0" destOrd="0" presId="urn:microsoft.com/office/officeart/2005/8/layout/funnel1"/>
    <dgm:cxn modelId="{FBC84279-49FA-4F54-9C56-CC44C4BE98E7}" srcId="{080BC0C2-F12C-4169-A3F8-FAB3479609E6}" destId="{A00C7CD4-60A6-49A8-9A3B-6BFB1D270142}" srcOrd="2" destOrd="0" parTransId="{3D1130C2-7E5A-410F-ABB1-29A4354D7ECF}" sibTransId="{8BF5CF76-7A7F-48A1-907F-60EC84A6960C}"/>
    <dgm:cxn modelId="{469160BF-A806-46D7-A3C0-B25BD066CA0A}" type="presOf" srcId="{A00C7CD4-60A6-49A8-9A3B-6BFB1D270142}" destId="{DAC70455-A5BD-45FB-8C2C-FDFF614A9806}" srcOrd="0" destOrd="0" presId="urn:microsoft.com/office/officeart/2005/8/layout/funnel1"/>
    <dgm:cxn modelId="{9E496E2A-1BD2-42A0-A014-DBF6C71D26C4}" type="presOf" srcId="{991FF38B-24F6-4ED5-A0F6-8FBF3FA36CF4}" destId="{2B727A61-82E0-4105-AB94-C8E498B6E522}" srcOrd="0" destOrd="0" presId="urn:microsoft.com/office/officeart/2005/8/layout/funnel1"/>
    <dgm:cxn modelId="{830F8458-F1FC-4D43-B734-5F2BD97CAA1C}" type="presOf" srcId="{080BC0C2-F12C-4169-A3F8-FAB3479609E6}" destId="{19A8367D-3142-42A4-A653-3C2015F45354}" srcOrd="0" destOrd="0" presId="urn:microsoft.com/office/officeart/2005/8/layout/funnel1"/>
    <dgm:cxn modelId="{EE7283CD-FCC7-4B75-97E7-DAA23CDA00A0}" srcId="{080BC0C2-F12C-4169-A3F8-FAB3479609E6}" destId="{991FF38B-24F6-4ED5-A0F6-8FBF3FA36CF4}" srcOrd="3" destOrd="0" parTransId="{51D49921-A7E9-4085-97EB-A11FBC0D69D2}" sibTransId="{08FA48DC-907C-43E9-B579-AA8486BDC65F}"/>
    <dgm:cxn modelId="{A7D1614F-76F8-4AB0-B3A3-315FCCBEB032}" type="presParOf" srcId="{19A8367D-3142-42A4-A653-3C2015F45354}" destId="{D97A9AE8-2885-4777-9EA8-8FC52DE87FAE}" srcOrd="0" destOrd="0" presId="urn:microsoft.com/office/officeart/2005/8/layout/funnel1"/>
    <dgm:cxn modelId="{5DF29570-CA07-4A72-B33D-9F0F34ED04BF}" type="presParOf" srcId="{19A8367D-3142-42A4-A653-3C2015F45354}" destId="{4A9DE94F-8082-446C-A346-7802F9E7B028}" srcOrd="1" destOrd="0" presId="urn:microsoft.com/office/officeart/2005/8/layout/funnel1"/>
    <dgm:cxn modelId="{5571B1C3-0F3E-4A5B-8584-F4DF83B54A86}" type="presParOf" srcId="{19A8367D-3142-42A4-A653-3C2015F45354}" destId="{2B727A61-82E0-4105-AB94-C8E498B6E522}" srcOrd="2" destOrd="0" presId="urn:microsoft.com/office/officeart/2005/8/layout/funnel1"/>
    <dgm:cxn modelId="{7085EB51-88D4-43E5-94B5-C4FD13446E49}" type="presParOf" srcId="{19A8367D-3142-42A4-A653-3C2015F45354}" destId="{DAC70455-A5BD-45FB-8C2C-FDFF614A9806}" srcOrd="3" destOrd="0" presId="urn:microsoft.com/office/officeart/2005/8/layout/funnel1"/>
    <dgm:cxn modelId="{A7AA4F73-2ECE-47F1-84A5-8FFC5035E8BF}" type="presParOf" srcId="{19A8367D-3142-42A4-A653-3C2015F45354}" destId="{C2FF852F-9C3C-4705-B1EF-CCD75B8C3824}" srcOrd="4" destOrd="0" presId="urn:microsoft.com/office/officeart/2005/8/layout/funnel1"/>
    <dgm:cxn modelId="{838F7B01-21F4-4F47-8EC3-4F78A0D39858}" type="presParOf" srcId="{19A8367D-3142-42A4-A653-3C2015F45354}" destId="{91B880DE-A769-4F2F-BF13-579A70C907B5}" srcOrd="5" destOrd="0" presId="urn:microsoft.com/office/officeart/2005/8/layout/funnel1"/>
    <dgm:cxn modelId="{1C9F709E-7695-462B-8D95-6AC3AA3D6AD2}" type="presParOf" srcId="{19A8367D-3142-42A4-A653-3C2015F45354}" destId="{FD82D20F-FDD5-468C-8B28-2ED061DBF31F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A9AE8-2885-4777-9EA8-8FC52DE87FAE}">
      <dsp:nvSpPr>
        <dsp:cNvPr id="0" name=""/>
        <dsp:cNvSpPr/>
      </dsp:nvSpPr>
      <dsp:spPr>
        <a:xfrm>
          <a:off x="1903613" y="183867"/>
          <a:ext cx="3649057" cy="126726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9DE94F-8082-446C-A346-7802F9E7B028}">
      <dsp:nvSpPr>
        <dsp:cNvPr id="0" name=""/>
        <dsp:cNvSpPr/>
      </dsp:nvSpPr>
      <dsp:spPr>
        <a:xfrm>
          <a:off x="3380209" y="3286980"/>
          <a:ext cx="707181" cy="452596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727A61-82E0-4105-AB94-C8E498B6E522}">
      <dsp:nvSpPr>
        <dsp:cNvPr id="0" name=""/>
        <dsp:cNvSpPr/>
      </dsp:nvSpPr>
      <dsp:spPr>
        <a:xfrm>
          <a:off x="2036563" y="3649057"/>
          <a:ext cx="3394472" cy="848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/>
            <a:t>Learning Target</a:t>
          </a:r>
          <a:endParaRPr lang="en-US" sz="3100" kern="1200" dirty="0"/>
        </a:p>
      </dsp:txBody>
      <dsp:txXfrm>
        <a:off x="2036563" y="3649057"/>
        <a:ext cx="3394472" cy="848618"/>
      </dsp:txXfrm>
    </dsp:sp>
    <dsp:sp modelId="{DAC70455-A5BD-45FB-8C2C-FDFF614A9806}">
      <dsp:nvSpPr>
        <dsp:cNvPr id="0" name=""/>
        <dsp:cNvSpPr/>
      </dsp:nvSpPr>
      <dsp:spPr>
        <a:xfrm>
          <a:off x="3230286" y="1549010"/>
          <a:ext cx="1272927" cy="1272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Conferring</a:t>
          </a:r>
          <a:endParaRPr lang="en-US" sz="1000" kern="1200" dirty="0"/>
        </a:p>
      </dsp:txBody>
      <dsp:txXfrm>
        <a:off x="3416702" y="1735426"/>
        <a:ext cx="900095" cy="900095"/>
      </dsp:txXfrm>
    </dsp:sp>
    <dsp:sp modelId="{C2FF852F-9C3C-4705-B1EF-CCD75B8C3824}">
      <dsp:nvSpPr>
        <dsp:cNvPr id="0" name=""/>
        <dsp:cNvSpPr/>
      </dsp:nvSpPr>
      <dsp:spPr>
        <a:xfrm>
          <a:off x="2319436" y="594032"/>
          <a:ext cx="1272927" cy="1272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Demonstration</a:t>
          </a:r>
          <a:endParaRPr lang="en-US" sz="1000" kern="1200" dirty="0"/>
        </a:p>
      </dsp:txBody>
      <dsp:txXfrm>
        <a:off x="2505852" y="780448"/>
        <a:ext cx="900095" cy="900095"/>
      </dsp:txXfrm>
    </dsp:sp>
    <dsp:sp modelId="{91B880DE-A769-4F2F-BF13-579A70C907B5}">
      <dsp:nvSpPr>
        <dsp:cNvPr id="0" name=""/>
        <dsp:cNvSpPr/>
      </dsp:nvSpPr>
      <dsp:spPr>
        <a:xfrm>
          <a:off x="3620650" y="286267"/>
          <a:ext cx="1272927" cy="12729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Observation</a:t>
          </a:r>
          <a:endParaRPr lang="en-US" sz="1000" kern="1200" dirty="0"/>
        </a:p>
      </dsp:txBody>
      <dsp:txXfrm>
        <a:off x="3807066" y="472683"/>
        <a:ext cx="900095" cy="900095"/>
      </dsp:txXfrm>
    </dsp:sp>
    <dsp:sp modelId="{FD82D20F-FDD5-468C-8B28-2ED061DBF31F}">
      <dsp:nvSpPr>
        <dsp:cNvPr id="0" name=""/>
        <dsp:cNvSpPr/>
      </dsp:nvSpPr>
      <dsp:spPr>
        <a:xfrm>
          <a:off x="1753691" y="28287"/>
          <a:ext cx="3960217" cy="316817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C6FAA2B-7315-44C9-A780-405D4B4C04DF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6B411E-6EFF-4381-B83C-A28F832026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016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EA6F795-505E-4BF3-AD01-B54FC4FF87FD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A5123F-B1E8-43DE-A440-DF26ADACB4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45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5123F-B1E8-43DE-A440-DF26ADACB4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Table Reflection Notes: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5123F-B1E8-43DE-A440-DF26ADACB4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Table Reflection Notes: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5123F-B1E8-43DE-A440-DF26ADACB41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Table Reflection Notes: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5123F-B1E8-43DE-A440-DF26ADACB41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Reflection Notes: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5123F-B1E8-43DE-A440-DF26ADACB4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Table Reflection Notes: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5123F-B1E8-43DE-A440-DF26ADACB41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Table Reflection Notes: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5123F-B1E8-43DE-A440-DF26ADACB41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Table Reflection Notes: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5123F-B1E8-43DE-A440-DF26ADACB4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Table Reflection Notes: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5123F-B1E8-43DE-A440-DF26ADACB41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Table Reflection Notes: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5123F-B1E8-43DE-A440-DF26ADACB4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Table Reflection Notes: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5123F-B1E8-43DE-A440-DF26ADACB41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Table Reflection Notes: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5123F-B1E8-43DE-A440-DF26ADACB4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1287-F6C9-4959-8692-4C22C2C678DC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53F2-17DC-4B6B-B4DF-7F4197DA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1287-F6C9-4959-8692-4C22C2C678DC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53F2-17DC-4B6B-B4DF-7F4197DA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1287-F6C9-4959-8692-4C22C2C678DC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53F2-17DC-4B6B-B4DF-7F4197DA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1287-F6C9-4959-8692-4C22C2C678DC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53F2-17DC-4B6B-B4DF-7F4197DA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1287-F6C9-4959-8692-4C22C2C678DC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53F2-17DC-4B6B-B4DF-7F4197DA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1287-F6C9-4959-8692-4C22C2C678DC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53F2-17DC-4B6B-B4DF-7F4197DA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1287-F6C9-4959-8692-4C22C2C678DC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53F2-17DC-4B6B-B4DF-7F4197DA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1287-F6C9-4959-8692-4C22C2C678DC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5053F2-17DC-4B6B-B4DF-7F4197DABE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1287-F6C9-4959-8692-4C22C2C678DC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53F2-17DC-4B6B-B4DF-7F4197DA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31287-F6C9-4959-8692-4C22C2C678DC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B65053F2-17DC-4B6B-B4DF-7F4197DA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F031287-F6C9-4959-8692-4C22C2C678DC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053F2-17DC-4B6B-B4DF-7F4197DA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F031287-F6C9-4959-8692-4C22C2C678DC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5053F2-17DC-4B6B-B4DF-7F4197DABE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 smtClean="0"/>
              <a:t>SRRC</a:t>
            </a:r>
            <a:br>
              <a:rPr dirty="0" smtClean="0"/>
            </a:br>
            <a:r>
              <a:rPr lang="en-US" sz="1800" dirty="0" smtClean="0"/>
              <a:t>January 10,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Report Card Design Sub-committee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</a:t>
            </a:r>
            <a:r>
              <a:rPr lang="en-US" dirty="0" err="1" smtClean="0"/>
              <a:t>Negotiables</a:t>
            </a:r>
            <a:r>
              <a:rPr lang="en-US" dirty="0" smtClean="0"/>
              <a:t>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Most recent scores and trends are used to determine understanding/mastery ( no averaging, total points or weighting )</a:t>
            </a:r>
          </a:p>
          <a:p>
            <a:r>
              <a:rPr lang="en-US" dirty="0" smtClean="0"/>
              <a:t>Report non-academic standards separately</a:t>
            </a:r>
          </a:p>
          <a:p>
            <a:r>
              <a:rPr lang="en-US" dirty="0" smtClean="0"/>
              <a:t>Do not punish academic dishonesty with reduced score</a:t>
            </a:r>
          </a:p>
          <a:p>
            <a:r>
              <a:rPr lang="en-US" dirty="0" smtClean="0"/>
              <a:t>Do not consider attendance in score (monitored separately as State requires)</a:t>
            </a:r>
          </a:p>
          <a:p>
            <a:r>
              <a:rPr lang="en-US" dirty="0" smtClean="0"/>
              <a:t>Do not include group scores</a:t>
            </a:r>
          </a:p>
          <a:p>
            <a:r>
              <a:rPr lang="en-US" dirty="0" smtClean="0"/>
              <a:t>Do not  consider behavior in score</a:t>
            </a:r>
          </a:p>
          <a:p>
            <a:r>
              <a:rPr lang="en-US" dirty="0" smtClean="0"/>
              <a:t>Organize and report by standards/learning targets</a:t>
            </a:r>
          </a:p>
          <a:p>
            <a:r>
              <a:rPr lang="en-US" dirty="0" smtClean="0"/>
              <a:t>Involve students in the scoring process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Non-Academic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Report Card will report Non-Academic aspects as:</a:t>
            </a:r>
          </a:p>
          <a:p>
            <a:pPr lvl="1"/>
            <a:endParaRPr lang="en-US" dirty="0" smtClean="0"/>
          </a:p>
          <a:p>
            <a:pPr lvl="1" algn="ctr">
              <a:buNone/>
            </a:pPr>
            <a:r>
              <a:rPr lang="en-US" sz="3200" dirty="0" smtClean="0"/>
              <a:t>Student Learning Attributes</a:t>
            </a:r>
            <a:endParaRPr lang="en-US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Learning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US" sz="4200" i="1" dirty="0" smtClean="0"/>
              <a:t>What </a:t>
            </a:r>
            <a:r>
              <a:rPr lang="en-US" sz="4200" dirty="0" smtClean="0"/>
              <a:t>do we report?</a:t>
            </a:r>
          </a:p>
          <a:p>
            <a:pPr algn="ctr">
              <a:buNone/>
            </a:pPr>
            <a:endParaRPr lang="en-US" dirty="0" smtClean="0"/>
          </a:p>
          <a:p>
            <a:r>
              <a:rPr lang="en-US" dirty="0" smtClean="0"/>
              <a:t>Effort – Perseveres and attempts quality work</a:t>
            </a:r>
          </a:p>
          <a:p>
            <a:r>
              <a:rPr lang="en-US" dirty="0" smtClean="0"/>
              <a:t>Engagement – Participates and listens</a:t>
            </a:r>
          </a:p>
          <a:p>
            <a:r>
              <a:rPr lang="en-US" dirty="0" smtClean="0"/>
              <a:t>Responsibility – Follows directions; manages time; advocates for self</a:t>
            </a:r>
          </a:p>
          <a:p>
            <a:r>
              <a:rPr lang="en-US" dirty="0" smtClean="0"/>
              <a:t>Respectful - Respects people and property; shows interest</a:t>
            </a:r>
          </a:p>
          <a:p>
            <a:r>
              <a:rPr lang="en-US" dirty="0" smtClean="0"/>
              <a:t>Prepared – organized and appropriate materials for learning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Standards-based Assessment –</a:t>
            </a:r>
            <a:br>
              <a:rPr lang="en-US" sz="4000" dirty="0" smtClean="0"/>
            </a:br>
            <a:r>
              <a:rPr lang="en-US" sz="4000" dirty="0" smtClean="0"/>
              <a:t>Rationale, purposes, and fundamental principles: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467600" cy="4191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Rationale</a:t>
            </a:r>
          </a:p>
          <a:p>
            <a:r>
              <a:rPr lang="en-US" dirty="0" smtClean="0"/>
              <a:t>True indication of what a student knows and is able to do</a:t>
            </a:r>
          </a:p>
          <a:p>
            <a:pPr>
              <a:buNone/>
            </a:pPr>
            <a:r>
              <a:rPr lang="en-US" dirty="0" smtClean="0"/>
              <a:t>Purposes</a:t>
            </a:r>
          </a:p>
          <a:p>
            <a:r>
              <a:rPr lang="en-US" dirty="0" smtClean="0"/>
              <a:t>To document student &amp; teacher progress</a:t>
            </a:r>
          </a:p>
          <a:p>
            <a:r>
              <a:rPr lang="en-US" dirty="0" smtClean="0"/>
              <a:t>To provide feedback to the student and family, and the teacher</a:t>
            </a:r>
          </a:p>
          <a:p>
            <a:r>
              <a:rPr lang="en-US" dirty="0" smtClean="0"/>
              <a:t>To inform instructional decisions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Students learn in different ways</a:t>
            </a:r>
          </a:p>
          <a:p>
            <a:r>
              <a:rPr lang="en-US" dirty="0" smtClean="0"/>
              <a:t>Students learn in different time frames</a:t>
            </a:r>
          </a:p>
          <a:p>
            <a:r>
              <a:rPr lang="en-US" dirty="0" smtClean="0"/>
              <a:t>Mistakes are necessary and productive in learning</a:t>
            </a:r>
          </a:p>
          <a:p>
            <a:r>
              <a:rPr lang="en-US" dirty="0" smtClean="0"/>
              <a:t>Problem-Solving and critical thinking are integral</a:t>
            </a:r>
          </a:p>
          <a:p>
            <a:r>
              <a:rPr lang="en-US" dirty="0" smtClean="0"/>
              <a:t>Students must have ownership in their learning and data</a:t>
            </a:r>
          </a:p>
          <a:p>
            <a:r>
              <a:rPr lang="en-US" dirty="0" smtClean="0"/>
              <a:t>Students must know the purpose of their learning</a:t>
            </a:r>
          </a:p>
          <a:p>
            <a:r>
              <a:rPr lang="en-US" dirty="0" smtClean="0"/>
              <a:t>Students receive frequent and specific feedback</a:t>
            </a:r>
          </a:p>
          <a:p>
            <a:r>
              <a:rPr lang="en-US" dirty="0" smtClean="0"/>
              <a:t>Student scoring is based on knowledge of a learning goal, not attitude or effort.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438400"/>
            <a:ext cx="7470648" cy="11430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THE REPORT CARD WILL REPORT OUT: </a:t>
            </a:r>
            <a:br>
              <a:rPr lang="en-US" sz="48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			4,3,2,1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4900" dirty="0" smtClean="0"/>
              <a:t> </a:t>
            </a:r>
            <a:br>
              <a:rPr lang="en-US" sz="4900" dirty="0" smtClean="0"/>
            </a:br>
            <a:r>
              <a:rPr lang="en-US" sz="4900" dirty="0" smtClean="0"/>
              <a:t>NA--not assessed</a:t>
            </a:r>
            <a:br>
              <a:rPr lang="en-US" sz="4900" dirty="0" smtClean="0"/>
            </a:br>
            <a:r>
              <a:rPr lang="en-US" sz="4900" dirty="0" smtClean="0"/>
              <a:t>IE--insufficient evidence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Report Card Descriptors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400" dirty="0" smtClean="0"/>
              <a:t>Score 4</a:t>
            </a:r>
          </a:p>
          <a:p>
            <a:r>
              <a:rPr lang="en-US" dirty="0" smtClean="0"/>
              <a:t>Learning and performing exceeds grade level standards/expectations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4400" dirty="0" smtClean="0"/>
              <a:t>Score 3</a:t>
            </a:r>
          </a:p>
          <a:p>
            <a:r>
              <a:rPr lang="en-US" dirty="0" smtClean="0"/>
              <a:t>Meeting grade level standards/expectations; independent; thorough; and accurate</a:t>
            </a:r>
          </a:p>
          <a:p>
            <a:pPr>
              <a:buNone/>
            </a:pPr>
            <a:r>
              <a:rPr lang="en-US" sz="4000" dirty="0" smtClean="0"/>
              <a:t>	</a:t>
            </a:r>
            <a:r>
              <a:rPr lang="en-US" sz="4400" dirty="0" smtClean="0"/>
              <a:t>Score 2</a:t>
            </a:r>
          </a:p>
          <a:p>
            <a:r>
              <a:rPr lang="en-US" dirty="0" smtClean="0"/>
              <a:t>Progressing toward grade-level standards/expectations with some additional help/support</a:t>
            </a:r>
          </a:p>
          <a:p>
            <a:pPr>
              <a:buNone/>
            </a:pPr>
            <a:r>
              <a:rPr lang="en-US" sz="4000" dirty="0" smtClean="0"/>
              <a:t>	</a:t>
            </a:r>
            <a:r>
              <a:rPr lang="en-US" sz="4400" dirty="0" smtClean="0"/>
              <a:t>Score 1</a:t>
            </a:r>
          </a:p>
          <a:p>
            <a:r>
              <a:rPr lang="en-US" dirty="0" smtClean="0"/>
              <a:t>Not meeting required grade level standards/expectations; consistently requires assistance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4400" dirty="0" smtClean="0"/>
              <a:t>IE</a:t>
            </a:r>
          </a:p>
          <a:p>
            <a:r>
              <a:rPr lang="en-US" dirty="0" smtClean="0"/>
              <a:t>Insufficient Evidence</a:t>
            </a:r>
          </a:p>
          <a:p>
            <a:pPr>
              <a:buNone/>
            </a:pPr>
            <a:r>
              <a:rPr lang="en-US" sz="4400" dirty="0" smtClean="0"/>
              <a:t>	NA</a:t>
            </a:r>
          </a:p>
          <a:p>
            <a:r>
              <a:rPr lang="en-US" sz="3100" dirty="0" smtClean="0"/>
              <a:t>Not Assessed</a:t>
            </a:r>
            <a:endParaRPr lang="en-US" sz="31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Conjunctive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score doesn’t “pull up” another.  Rather, overall scores/marks are determined by score patterns. ( Growing preponderance of evidence)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many data points per learning target?</a:t>
            </a:r>
          </a:p>
          <a:p>
            <a:pPr lvl="2"/>
            <a:r>
              <a:rPr lang="en-US" dirty="0" smtClean="0"/>
              <a:t>3-7 data points is a efficient range (no cap at this time)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467600" cy="46783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Classroom measurements  toward power standards</a:t>
            </a:r>
          </a:p>
          <a:p>
            <a:pPr lvl="2"/>
            <a:r>
              <a:rPr lang="en-US" dirty="0" smtClean="0"/>
              <a:t>More specific skills and objectives </a:t>
            </a:r>
          </a:p>
          <a:p>
            <a:pPr lvl="2"/>
            <a:r>
              <a:rPr lang="en-US" dirty="0" smtClean="0"/>
              <a:t>Lends to more specific scoring scale 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Scoring scale option in the classroom only:</a:t>
            </a:r>
          </a:p>
          <a:p>
            <a:pPr>
              <a:buNone/>
            </a:pPr>
            <a:r>
              <a:rPr lang="en-US" dirty="0" smtClean="0"/>
              <a:t>			4.0</a:t>
            </a:r>
          </a:p>
          <a:p>
            <a:pPr>
              <a:buNone/>
            </a:pPr>
            <a:r>
              <a:rPr lang="en-US" dirty="0" smtClean="0"/>
              <a:t>			3.5</a:t>
            </a:r>
          </a:p>
          <a:p>
            <a:pPr>
              <a:buNone/>
            </a:pPr>
            <a:r>
              <a:rPr lang="en-US" dirty="0" smtClean="0"/>
              <a:t>			3.0		</a:t>
            </a:r>
          </a:p>
          <a:p>
            <a:pPr>
              <a:buNone/>
            </a:pPr>
            <a:r>
              <a:rPr lang="en-US" dirty="0" smtClean="0"/>
              <a:t>			2.5</a:t>
            </a:r>
          </a:p>
          <a:p>
            <a:pPr>
              <a:buNone/>
            </a:pPr>
            <a:r>
              <a:rPr lang="en-US" dirty="0" smtClean="0"/>
              <a:t>			2.0</a:t>
            </a:r>
          </a:p>
          <a:p>
            <a:pPr>
              <a:buNone/>
            </a:pPr>
            <a:r>
              <a:rPr lang="en-US" dirty="0" smtClean="0"/>
              <a:t>			1.5</a:t>
            </a:r>
          </a:p>
          <a:p>
            <a:pPr>
              <a:buNone/>
            </a:pPr>
            <a:r>
              <a:rPr lang="en-US" dirty="0" smtClean="0"/>
              <a:t>			1.0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List of Informal Measurements </a:t>
            </a:r>
            <a:r>
              <a:rPr lang="en-US" sz="3600" dirty="0" smtClean="0"/>
              <a:t>(Being collected from AFL and PDN)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</a:t>
            </a:r>
            <a:r>
              <a:rPr lang="en-US" dirty="0" err="1" smtClean="0"/>
              <a:t>Negotiables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No zeros</a:t>
            </a:r>
          </a:p>
          <a:p>
            <a:r>
              <a:rPr lang="en-US" dirty="0" smtClean="0"/>
              <a:t>No extra credit</a:t>
            </a:r>
          </a:p>
          <a:p>
            <a:r>
              <a:rPr lang="en-US" dirty="0" smtClean="0"/>
              <a:t>Homework is used for practice while providing feedback, but is not graded</a:t>
            </a:r>
          </a:p>
          <a:p>
            <a:r>
              <a:rPr lang="en-US" dirty="0" smtClean="0"/>
              <a:t>Homework may be differentiated for student readiness</a:t>
            </a:r>
          </a:p>
          <a:p>
            <a:r>
              <a:rPr lang="en-US" dirty="0" smtClean="0"/>
              <a:t>Late work is scored without academic penalty  </a:t>
            </a:r>
          </a:p>
          <a:p>
            <a:r>
              <a:rPr lang="en-US" dirty="0" smtClean="0"/>
              <a:t>Use whole numbers only on Report Cards </a:t>
            </a:r>
          </a:p>
          <a:p>
            <a:pPr>
              <a:buNone/>
            </a:pPr>
            <a:r>
              <a:rPr lang="en-US" dirty="0" smtClean="0"/>
              <a:t>	( do not use fractions, decimals, pluses, or minuses for </a:t>
            </a:r>
            <a:r>
              <a:rPr lang="en-US" u="sng" dirty="0" smtClean="0"/>
              <a:t>report cards</a:t>
            </a:r>
            <a:r>
              <a:rPr lang="en-US" dirty="0" smtClean="0"/>
              <a:t>) </a:t>
            </a:r>
          </a:p>
          <a:p>
            <a:r>
              <a:rPr lang="en-US" dirty="0" smtClean="0"/>
              <a:t>Opportunities for resolving incomplete work</a:t>
            </a:r>
          </a:p>
          <a:p>
            <a:r>
              <a:rPr lang="en-US" dirty="0" smtClean="0"/>
              <a:t>Multiple chances to demonstrate understanding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921</TotalTime>
  <Words>440</Words>
  <Application>Microsoft Office PowerPoint</Application>
  <PresentationFormat>On-screen Show (4:3)</PresentationFormat>
  <Paragraphs>112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Technic</vt:lpstr>
      <vt:lpstr>SRRC January 10, 2012</vt:lpstr>
      <vt:lpstr>Standards-based Assessment – Rationale, purposes, and fundamental principles: </vt:lpstr>
      <vt:lpstr>Fundamental Principles</vt:lpstr>
      <vt:lpstr>THE REPORT CARD WILL REPORT OUT:      4,3,2,1    NA--not assessed IE--insufficient evidence</vt:lpstr>
      <vt:lpstr>Report Card Descriptors</vt:lpstr>
      <vt:lpstr>The Conjunctive Approach</vt:lpstr>
      <vt:lpstr>Learning Targets</vt:lpstr>
      <vt:lpstr>List of Informal Measurements (Being collected from AFL and PDN)</vt:lpstr>
      <vt:lpstr>Non-Negotiables</vt:lpstr>
      <vt:lpstr>Non-Negotiables cont.</vt:lpstr>
      <vt:lpstr>Non-Academic Reporting</vt:lpstr>
      <vt:lpstr>Student Learning Attributes</vt:lpstr>
    </vt:vector>
  </TitlesOfParts>
  <Company>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SRRC</dc:title>
  <dc:creator>kricker</dc:creator>
  <cp:lastModifiedBy>Ashleigh Sandifer</cp:lastModifiedBy>
  <cp:revision>72</cp:revision>
  <dcterms:created xsi:type="dcterms:W3CDTF">2011-11-28T18:38:07Z</dcterms:created>
  <dcterms:modified xsi:type="dcterms:W3CDTF">2013-04-02T14:51:59Z</dcterms:modified>
</cp:coreProperties>
</file>