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1" r:id="rId5"/>
    <p:sldId id="274" r:id="rId6"/>
    <p:sldId id="262" r:id="rId7"/>
    <p:sldId id="259" r:id="rId8"/>
    <p:sldId id="276" r:id="rId9"/>
    <p:sldId id="266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CF0DB-5BE4-4CA0-A4BF-E1A601837E9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39660-17A4-4CC1-97F7-D57FFBF881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01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8A37A-6D71-4F69-BAC1-726CDE1CDC7B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CB771-E2BD-4DA9-BEDE-DDC88CD55D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82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54A7DA6-888B-45F8-AD00-272B12EFFD15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DBE33AB-0BD9-438C-AD85-42A40FC2E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1.doc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Standards Referenced Grading and Reporting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Raymore-Peculiar School District</a:t>
            </a:r>
          </a:p>
          <a:p>
            <a:r>
              <a:rPr lang="en-US" dirty="0" smtClean="0"/>
              <a:t>January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Bottom Line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We </a:t>
            </a:r>
            <a:r>
              <a:rPr lang="en-US" b="1" dirty="0" smtClean="0"/>
              <a:t>want </a:t>
            </a:r>
            <a:r>
              <a:rPr lang="en-US" b="1" dirty="0"/>
              <a:t>to assess students on what they know and how they can use their knowledge and skills to become critical thinkers and life-long learners.</a:t>
            </a:r>
          </a:p>
        </p:txBody>
      </p:sp>
      <p:pic>
        <p:nvPicPr>
          <p:cNvPr id="107524" name="Picture 4" descr="MCj029346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970338"/>
            <a:ext cx="4495800" cy="221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Standards-Referenced grading and reporting?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“Grades are FEEDBACK to the learner on the degree to which he/she has the knowledge in standards (benchmarks, indicators, learning goals...etc) at a particular point in time.”</a:t>
            </a:r>
          </a:p>
          <a:p>
            <a:pPr algn="ctr">
              <a:buNone/>
            </a:pPr>
            <a:r>
              <a:rPr lang="en-US" b="1" dirty="0" smtClean="0"/>
              <a:t> —Robert J. </a:t>
            </a:r>
            <a:r>
              <a:rPr lang="en-US" b="1" dirty="0" err="1" smtClean="0"/>
              <a:t>Marzano</a:t>
            </a:r>
            <a:r>
              <a:rPr lang="en-US" b="1" dirty="0" smtClean="0"/>
              <a:t> </a:t>
            </a:r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457200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b="1" dirty="0" smtClean="0"/>
              <a:t>Standards-Referenced </a:t>
            </a:r>
            <a:r>
              <a:rPr lang="en-US" b="1" dirty="0"/>
              <a:t>Reporting is based on a specific set of standards that students need to meet for each grade level. Marks are not a comparison of one student to another, but rather a way to measure how well students are doing on grade-level standards.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Change?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848600" cy="377666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Today’s system of classroom grading is at least 100 years old and has little or no research to support its continuation.</a:t>
            </a:r>
          </a:p>
          <a:p>
            <a:pPr algn="ctr"/>
            <a:r>
              <a:rPr lang="en-US" sz="4000" dirty="0" smtClean="0"/>
              <a:t>		                  </a:t>
            </a:r>
            <a:r>
              <a:rPr lang="en-US" sz="2800" dirty="0" smtClean="0"/>
              <a:t>Robert </a:t>
            </a:r>
            <a:r>
              <a:rPr lang="en-US" sz="2800" dirty="0" err="1" smtClean="0"/>
              <a:t>Marzano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3588434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4114800"/>
            <a:ext cx="7333488" cy="24384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CSIP Action Step: The district will develop a K-12 standards-referenced report card.     (That will peacefully coexist with post secondary educational institutions.)</a:t>
            </a:r>
          </a:p>
          <a:p>
            <a:endParaRPr lang="en-US" sz="1600" dirty="0" smtClean="0"/>
          </a:p>
          <a:p>
            <a:r>
              <a:rPr lang="en-US" sz="1600" dirty="0" smtClean="0"/>
              <a:t>Vision:  The Raymore-Peculiar School District will be purposeful in our commitment to excellence by focusing on our students, their results and improvement.</a:t>
            </a:r>
          </a:p>
          <a:p>
            <a:endParaRPr lang="en-US" sz="1600" dirty="0" smtClean="0"/>
          </a:p>
          <a:p>
            <a:r>
              <a:rPr lang="en-US" sz="1600" dirty="0" smtClean="0"/>
              <a:t>Mission: The Raymore-Peculiar School District is a community of learners partnering to:  Maximize each student’s achievement; encourage lifelong learning; and develop productive citizens.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2209800" y="533400"/>
            <a:ext cx="5486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The Raymore-Peculiar School District has made a commitment to students and families to provide clear, consistent, and current communication regarding student growth and progress toward standards (what students should know and be able to do).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Post-Secondary Institutions’ Progress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Acknowledge that GPA is not an equalizer for students entering post-secondary institutions</a:t>
            </a:r>
          </a:p>
          <a:p>
            <a:r>
              <a:rPr lang="en-US" dirty="0" smtClean="0"/>
              <a:t>ACT, SAT, and use of entrance exams may become the standard to measure students</a:t>
            </a:r>
          </a:p>
          <a:p>
            <a:r>
              <a:rPr lang="en-US" dirty="0" smtClean="0"/>
              <a:t>When we were in college – How many grades did you have in a semester? How did you receive feedback on your progress? Did you know the expectations up front?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1842868"/>
          </a:xfrm>
        </p:spPr>
        <p:txBody>
          <a:bodyPr/>
          <a:lstStyle/>
          <a:p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71600" y="2209800"/>
            <a:ext cx="574430" cy="1981200"/>
          </a:xfrm>
        </p:spPr>
        <p:txBody>
          <a:bodyPr/>
          <a:lstStyle/>
          <a:p>
            <a:r>
              <a:rPr lang="en-US" dirty="0" smtClean="0"/>
              <a:t>Teachers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184286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Know and understand the learning targets prior to each learning experience.</a:t>
            </a:r>
          </a:p>
          <a:p>
            <a:r>
              <a:rPr lang="en-US" dirty="0" smtClean="0"/>
              <a:t>Have multiple opportunities and ways to show mastery of the learning targets.</a:t>
            </a:r>
          </a:p>
          <a:p>
            <a:pPr marL="448056" lvl="1" indent="-384048">
              <a:buSzPct val="80000"/>
              <a:buFont typeface="Wingdings 2"/>
              <a:buChar char=""/>
            </a:pPr>
            <a:r>
              <a:rPr lang="en-US" sz="2400" dirty="0" smtClean="0"/>
              <a:t>Separate marks for behavior, effort and work habits…distinguishing learning opportunities from non-learning criteria.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81200" y="2209800"/>
            <a:ext cx="6858000" cy="198307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Have the same understanding of what each child should know and be able to do at each grade level.</a:t>
            </a:r>
          </a:p>
          <a:p>
            <a:r>
              <a:rPr lang="en-US" dirty="0" smtClean="0"/>
              <a:t>Are able to provide instruction that meets the needs of all students, both at their pace and at their instructional level.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4267200"/>
            <a:ext cx="461665" cy="17526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 smtClean="0"/>
              <a:t>Parents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4267200"/>
            <a:ext cx="6781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80000"/>
              <a:buFont typeface="Wingdings 2" pitchFamily="18" charset="2"/>
              <a:buChar char=""/>
            </a:pPr>
            <a:r>
              <a:rPr lang="en-US" sz="2400" dirty="0" smtClean="0"/>
              <a:t>    Understand exactly what their child should know</a:t>
            </a:r>
          </a:p>
          <a:p>
            <a:pPr lvl="1">
              <a:buClr>
                <a:schemeClr val="accent1">
                  <a:lumMod val="75000"/>
                </a:schemeClr>
              </a:buClr>
              <a:buSzPct val="80000"/>
            </a:pPr>
            <a:r>
              <a:rPr lang="en-US" sz="2400" dirty="0" smtClean="0"/>
              <a:t> and be able to do.</a:t>
            </a:r>
          </a:p>
          <a:p>
            <a:pPr>
              <a:buClr>
                <a:schemeClr val="accent1">
                  <a:lumMod val="75000"/>
                </a:schemeClr>
              </a:buClr>
              <a:buSzPct val="80000"/>
              <a:buFont typeface="Wingdings 2" pitchFamily="18" charset="2"/>
              <a:buChar char=""/>
            </a:pPr>
            <a:r>
              <a:rPr lang="en-US" sz="2400" dirty="0"/>
              <a:t> </a:t>
            </a:r>
            <a:r>
              <a:rPr lang="en-US" sz="2400" dirty="0" smtClean="0"/>
              <a:t>    Understand that their child continually has the</a:t>
            </a:r>
          </a:p>
          <a:p>
            <a:pPr>
              <a:buClr>
                <a:schemeClr val="accent1">
                  <a:lumMod val="75000"/>
                </a:schemeClr>
              </a:buClr>
              <a:buSzPct val="80000"/>
            </a:pPr>
            <a:r>
              <a:rPr lang="en-US" sz="2400" dirty="0"/>
              <a:t> </a:t>
            </a:r>
            <a:r>
              <a:rPr lang="en-US" sz="2400" dirty="0" smtClean="0"/>
              <a:t>       opportunity to show mastery.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1066800"/>
          <a:ext cx="7315200" cy="5472413"/>
        </p:xfrm>
        <a:graphic>
          <a:graphicData uri="http://schemas.openxmlformats.org/drawingml/2006/table">
            <a:tbl>
              <a:tblPr/>
              <a:tblGrid>
                <a:gridCol w="2035984"/>
                <a:gridCol w="5279216"/>
              </a:tblGrid>
              <a:tr h="11361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– I can ride so well that I can do tricks. I can pop wheelies. I can do tricks on ramps and stairs. I can ride on different terrains, like mountain biking.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0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– I can ride on my own. I can steer, pedal, turn, and balance without any help. I can go fast and slow. I can go up and down hills. I can take corners without tipping over. I am in control on the bike.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5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– I can ride with help. I need someone to support me or use the training wheels to keep going. I can pedal in a forward position but have trouble steering and keeping my balance. I am in control, but need help.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0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– I am the passenger. I understand the idea of riding a bike. I can only ride with someone else in complete control of the bike. 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5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Times New Roman"/>
                        </a:rPr>
                        <a:t>IE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– Insufficient Evidence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Times New Roman"/>
                        </a:rPr>
                        <a:t>NA </a:t>
                      </a: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– Not Assessed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81" marR="45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5" descr="MP90040026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143000"/>
            <a:ext cx="1476375" cy="990600"/>
          </a:xfrm>
          <a:prstGeom prst="rect">
            <a:avLst/>
          </a:prstGeom>
          <a:noFill/>
        </p:spPr>
      </p:pic>
      <p:pic>
        <p:nvPicPr>
          <p:cNvPr id="10" name="Picture 2" descr="MC90033170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362200"/>
            <a:ext cx="1562100" cy="1066800"/>
          </a:xfrm>
          <a:prstGeom prst="rect">
            <a:avLst/>
          </a:prstGeom>
          <a:noFill/>
        </p:spPr>
      </p:pic>
      <p:pic>
        <p:nvPicPr>
          <p:cNvPr id="11" name="Picture 3" descr="MC900322812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657600"/>
            <a:ext cx="1495425" cy="1076325"/>
          </a:xfrm>
          <a:prstGeom prst="rect">
            <a:avLst/>
          </a:prstGeom>
          <a:noFill/>
        </p:spPr>
      </p:pic>
      <p:pic>
        <p:nvPicPr>
          <p:cNvPr id="12" name="Picture 1" descr="MC900090237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876800"/>
            <a:ext cx="1447800" cy="762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95400" y="3048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Analogy of Reporting Descriptors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40000"/>
                <a:lumOff val="6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09600" y="239713"/>
          <a:ext cx="7924800" cy="570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6558140" imgH="6378351" progId="Word.Document.12">
                  <p:embed/>
                </p:oleObj>
              </mc:Choice>
              <mc:Fallback>
                <p:oleObj name="Document" r:id="rId4" imgW="6558140" imgH="6378351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40000" contrast="5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9713"/>
                        <a:ext cx="7924800" cy="570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5867400"/>
            <a:ext cx="70866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Based on the collection of scores over time, a final score is determined for reporting on the report card.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to Think About…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924800" cy="4614864"/>
          </a:xfrm>
        </p:spPr>
        <p:txBody>
          <a:bodyPr>
            <a:noAutofit/>
          </a:bodyPr>
          <a:lstStyle/>
          <a:p>
            <a:r>
              <a:rPr lang="en-US" sz="2400" dirty="0" smtClean="0"/>
              <a:t>Students learn in different ways.</a:t>
            </a:r>
          </a:p>
          <a:p>
            <a:r>
              <a:rPr lang="en-US" sz="2400" dirty="0" smtClean="0"/>
              <a:t>Students learn in different time frames.</a:t>
            </a:r>
          </a:p>
          <a:p>
            <a:r>
              <a:rPr lang="en-US" sz="2400" dirty="0" smtClean="0"/>
              <a:t>Mistakes are necessary and productive in learning. </a:t>
            </a:r>
          </a:p>
          <a:p>
            <a:r>
              <a:rPr lang="en-US" sz="2400" dirty="0" smtClean="0"/>
              <a:t>Problem solving and critical thinking are integral parts of learning.</a:t>
            </a:r>
          </a:p>
          <a:p>
            <a:r>
              <a:rPr lang="en-US" sz="2400" dirty="0" smtClean="0"/>
              <a:t>Students must have ownership in their learning and data.</a:t>
            </a:r>
          </a:p>
          <a:p>
            <a:r>
              <a:rPr lang="en-US" sz="2400" dirty="0" smtClean="0"/>
              <a:t>Students must understand the purpose of their learning.</a:t>
            </a:r>
          </a:p>
          <a:p>
            <a:r>
              <a:rPr lang="en-US" sz="2400" dirty="0" smtClean="0"/>
              <a:t>Students receive frequent and specific feedback.</a:t>
            </a:r>
          </a:p>
          <a:p>
            <a:r>
              <a:rPr lang="en-US" sz="2400" dirty="0" smtClean="0"/>
              <a:t>Student scoring is based on knowledge of a learning goal, not attitude or effort.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2994</TotalTime>
  <Words>742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Verve</vt:lpstr>
      <vt:lpstr>Document</vt:lpstr>
      <vt:lpstr>Standards Referenced Grading and Reporting</vt:lpstr>
      <vt:lpstr>What is Standards-Referenced grading and reporting?</vt:lpstr>
      <vt:lpstr>Why Change?</vt:lpstr>
      <vt:lpstr>purpose</vt:lpstr>
      <vt:lpstr>Post-Secondary Institutions’ Progress </vt:lpstr>
      <vt:lpstr>Benefits</vt:lpstr>
      <vt:lpstr>PowerPoint Presentation</vt:lpstr>
      <vt:lpstr>PowerPoint Presentation</vt:lpstr>
      <vt:lpstr>Principles to Think About…</vt:lpstr>
      <vt:lpstr>The Bottom Line</vt:lpstr>
    </vt:vector>
  </TitlesOfParts>
  <Company>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Referenced Reporting and Grading</dc:title>
  <dc:creator>khurst</dc:creator>
  <cp:lastModifiedBy>Ashleigh Sandifer</cp:lastModifiedBy>
  <cp:revision>176</cp:revision>
  <dcterms:created xsi:type="dcterms:W3CDTF">2011-10-27T13:34:53Z</dcterms:created>
  <dcterms:modified xsi:type="dcterms:W3CDTF">2013-04-02T14:55:16Z</dcterms:modified>
</cp:coreProperties>
</file>